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83" r:id="rId1"/>
  </p:sldMasterIdLst>
  <p:notesMasterIdLst>
    <p:notesMasterId r:id="rId17"/>
  </p:notesMasterIdLst>
  <p:handoutMasterIdLst>
    <p:handoutMasterId r:id="rId18"/>
  </p:handoutMasterIdLst>
  <p:sldIdLst>
    <p:sldId id="640" r:id="rId2"/>
    <p:sldId id="551" r:id="rId3"/>
    <p:sldId id="735" r:id="rId4"/>
    <p:sldId id="736" r:id="rId5"/>
    <p:sldId id="661" r:id="rId6"/>
    <p:sldId id="652" r:id="rId7"/>
    <p:sldId id="737" r:id="rId8"/>
    <p:sldId id="738" r:id="rId9"/>
    <p:sldId id="668" r:id="rId10"/>
    <p:sldId id="657" r:id="rId11"/>
    <p:sldId id="721" r:id="rId12"/>
    <p:sldId id="679" r:id="rId13"/>
    <p:sldId id="723" r:id="rId14"/>
    <p:sldId id="532" r:id="rId15"/>
    <p:sldId id="52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1" userDrawn="1">
          <p15:clr>
            <a:srgbClr val="A4A3A4"/>
          </p15:clr>
        </p15:guide>
        <p15:guide id="2" orient="horz" pos="4175" userDrawn="1">
          <p15:clr>
            <a:srgbClr val="A4A3A4"/>
          </p15:clr>
        </p15:guide>
        <p15:guide id="3" orient="horz" pos="311" userDrawn="1">
          <p15:clr>
            <a:srgbClr val="A4A3A4"/>
          </p15:clr>
        </p15:guide>
        <p15:guide id="4" pos="7337" userDrawn="1">
          <p15:clr>
            <a:srgbClr val="A4A3A4"/>
          </p15:clr>
        </p15:guide>
        <p15:guide id="5" pos="423" userDrawn="1">
          <p15:clr>
            <a:srgbClr val="A4A3A4"/>
          </p15:clr>
        </p15:guide>
        <p15:guide id="6" pos="201" userDrawn="1">
          <p15:clr>
            <a:srgbClr val="A4A3A4"/>
          </p15:clr>
        </p15:guide>
        <p15:guide id="7" pos="744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J" initials="M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432FF"/>
    <a:srgbClr val="FF40FF"/>
    <a:srgbClr val="ECAC00"/>
    <a:srgbClr val="007836"/>
    <a:srgbClr val="0B1F8F"/>
    <a:srgbClr val="A12B2F"/>
    <a:srgbClr val="FF9300"/>
    <a:srgbClr val="00609C"/>
    <a:srgbClr val="CCA1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18" autoAdjust="0"/>
    <p:restoredTop sz="96271" autoAdjust="0"/>
  </p:normalViewPr>
  <p:slideViewPr>
    <p:cSldViewPr snapToGrid="0" showGuides="1">
      <p:cViewPr varScale="1">
        <p:scale>
          <a:sx n="136" d="100"/>
          <a:sy n="136" d="100"/>
        </p:scale>
        <p:origin x="408" y="200"/>
      </p:cViewPr>
      <p:guideLst>
        <p:guide orient="horz" pos="671"/>
        <p:guide orient="horz" pos="4175"/>
        <p:guide orient="horz" pos="311"/>
        <p:guide pos="7337"/>
        <p:guide pos="423"/>
        <p:guide pos="201"/>
        <p:guide pos="7441"/>
      </p:guideLst>
    </p:cSldViewPr>
  </p:slideViewPr>
  <p:outlineViewPr>
    <p:cViewPr>
      <p:scale>
        <a:sx n="33" d="100"/>
        <a:sy n="33" d="100"/>
      </p:scale>
      <p:origin x="0" y="-771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CB3D96-229E-AC42-838E-564523A4F510}" type="datetimeFigureOut">
              <a:rPr lang="en-US" smtClean="0"/>
              <a:t>8/5/20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9964DC-3E1C-8E42-BCCD-9C08191C8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182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4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0A489-9093-C54A-B1C3-374F661A0010}" type="datetimeFigureOut">
              <a:rPr lang="en-US" smtClean="0"/>
              <a:t>8/5/20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A7A1A-8011-3A42-91B8-EE1BD44E4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910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521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932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453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3" y="6263640"/>
            <a:ext cx="1692172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"/>
            <a:ext cx="12192000" cy="598491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" y="-14246"/>
            <a:ext cx="12191999" cy="5999163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3200" b="1" cap="none" baseline="0">
                <a:solidFill>
                  <a:schemeClr val="bg1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</p:spTree>
    <p:extLst>
      <p:ext uri="{BB962C8B-B14F-4D97-AF65-F5344CB8AC3E}">
        <p14:creationId xmlns:p14="http://schemas.microsoft.com/office/powerpoint/2010/main" val="186181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3" y="1168753"/>
            <a:ext cx="11163868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09600" y="1700000"/>
            <a:ext cx="5486400" cy="1717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288287" y="1700000"/>
            <a:ext cx="5486400" cy="1717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18861" y="3437315"/>
            <a:ext cx="5364480" cy="22860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6307819" y="3437315"/>
            <a:ext cx="5364480" cy="22860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bottom HORIZONTAL</a:t>
            </a:r>
            <a:br>
              <a:rPr lang="en-US" dirty="0"/>
            </a:br>
            <a:r>
              <a:rPr lang="en-US" dirty="0"/>
              <a:t>WITH CAPTIONS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635023" y="5735092"/>
            <a:ext cx="5327631" cy="568438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6333722" y="5735092"/>
            <a:ext cx="5327631" cy="568438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457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902173" y="1711599"/>
            <a:ext cx="5053832" cy="374415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02173" y="5497449"/>
            <a:ext cx="5120640" cy="585031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3" y="1168753"/>
            <a:ext cx="11163868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6353507" y="1710816"/>
            <a:ext cx="5053832" cy="374415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53507" y="5496671"/>
            <a:ext cx="5120640" cy="585031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1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3" y="1168753"/>
            <a:ext cx="11163868" cy="485427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61172" y="3616113"/>
            <a:ext cx="3287445" cy="214661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08116" y="3616113"/>
            <a:ext cx="3287445" cy="214661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0774" y="1697098"/>
            <a:ext cx="3148325" cy="182057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517715" y="1697098"/>
            <a:ext cx="3148325" cy="182057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8348928" y="3618612"/>
            <a:ext cx="3287445" cy="214661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8358530" y="1699597"/>
            <a:ext cx="3148325" cy="182057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IMAGES –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88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90836" y="1701473"/>
            <a:ext cx="298704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270980" y="1701473"/>
            <a:ext cx="298704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251121" y="1701473"/>
            <a:ext cx="298704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208029" y="1701473"/>
            <a:ext cx="298704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626534" y="4706193"/>
            <a:ext cx="11246069" cy="175226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four images, captions and bullets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90838" y="3979066"/>
            <a:ext cx="2984625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256796" y="3979066"/>
            <a:ext cx="2984625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6241420" y="3979066"/>
            <a:ext cx="2984625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9207378" y="3979066"/>
            <a:ext cx="2984625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3" y="1168753"/>
            <a:ext cx="11163868" cy="499715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201421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3" y="1168753"/>
            <a:ext cx="11163868" cy="27699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49916" y="1574671"/>
            <a:ext cx="5053832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49917" y="3443431"/>
            <a:ext cx="512064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</a:t>
            </a:r>
          </a:p>
          <a:p>
            <a:endParaRPr lang="en-US" dirty="0"/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6549909" y="1574671"/>
            <a:ext cx="5053832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549909" y="3443431"/>
            <a:ext cx="512064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</a:t>
            </a:r>
          </a:p>
          <a:p>
            <a:endParaRPr lang="en-US" dirty="0"/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649916" y="4025156"/>
            <a:ext cx="5053832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49917" y="5898521"/>
            <a:ext cx="512064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</a:t>
            </a:r>
          </a:p>
          <a:p>
            <a:endParaRPr lang="en-US" dirty="0"/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6549909" y="4025156"/>
            <a:ext cx="5053832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6549909" y="5902312"/>
            <a:ext cx="512064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92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graph, chart or table slide. </a:t>
            </a:r>
            <a:br>
              <a:rPr lang="en-US" dirty="0"/>
            </a:br>
            <a:r>
              <a:rPr lang="en-US" dirty="0"/>
              <a:t>Headline in all caps, Arial Font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3" y="1699606"/>
            <a:ext cx="11163868" cy="4029858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below to add a chart, graph, or table.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3" y="1168753"/>
            <a:ext cx="11163868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47703" y="6318960"/>
            <a:ext cx="4948052" cy="539045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350041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67972" y="6156882"/>
            <a:ext cx="2062237" cy="55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/>
          <p:cNvSpPr txBox="1"/>
          <p:nvPr userDrawn="1"/>
        </p:nvSpPr>
        <p:spPr>
          <a:xfrm>
            <a:off x="626535" y="6247222"/>
            <a:ext cx="1387624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</a:rPr>
              <a:t>www.anl.gov</a:t>
            </a:r>
          </a:p>
        </p:txBody>
      </p:sp>
      <p:pic>
        <p:nvPicPr>
          <p:cNvPr id="8" name="Picture 7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"/>
            <a:ext cx="12192000" cy="5984917"/>
          </a:xfrm>
          <a:prstGeom prst="rect">
            <a:avLst/>
          </a:prstGeom>
        </p:spPr>
      </p:pic>
      <p:sp>
        <p:nvSpPr>
          <p:cNvPr id="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" y="-14246"/>
            <a:ext cx="12191999" cy="5999163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closing statement</a:t>
            </a:r>
          </a:p>
        </p:txBody>
      </p:sp>
    </p:spTree>
    <p:extLst>
      <p:ext uri="{BB962C8B-B14F-4D97-AF65-F5344CB8AC3E}">
        <p14:creationId xmlns:p14="http://schemas.microsoft.com/office/powerpoint/2010/main" val="1274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6724"/>
            <a:ext cx="12192000" cy="6864724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3" y="274643"/>
            <a:ext cx="11163868" cy="806017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AND CONTENT SLIDE. </a:t>
            </a:r>
            <a:br>
              <a:rPr lang="en-US" dirty="0"/>
            </a:br>
            <a:r>
              <a:rPr lang="en-US" dirty="0"/>
              <a:t>Headline in all caps, Arial Font</a:t>
            </a:r>
          </a:p>
        </p:txBody>
      </p:sp>
    </p:spTree>
    <p:extLst>
      <p:ext uri="{BB962C8B-B14F-4D97-AF65-F5344CB8AC3E}">
        <p14:creationId xmlns:p14="http://schemas.microsoft.com/office/powerpoint/2010/main" val="35953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304800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8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77365" y="627296"/>
            <a:ext cx="2479527" cy="66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484970" y="1689100"/>
            <a:ext cx="5707033" cy="2706624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" y="1689100"/>
            <a:ext cx="6484965" cy="2706624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A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2" y="1689100"/>
            <a:ext cx="319619" cy="2706624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626537" y="4582947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626537" y="4960384"/>
            <a:ext cx="3590495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556498" y="4582947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4556498" y="4960384"/>
            <a:ext cx="3590495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8480262" y="4582947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8480262" y="4960384"/>
            <a:ext cx="3590495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26533" y="6094286"/>
            <a:ext cx="7859323" cy="515411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251" name="TextBox 250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26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3" y="1254125"/>
            <a:ext cx="11163868" cy="4868646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054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3" y="6263640"/>
            <a:ext cx="1692172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7020"/>
            <a:ext cx="12192000" cy="6011938"/>
          </a:xfrm>
          <a:prstGeom prst="rect">
            <a:avLst/>
          </a:prstGeom>
        </p:spPr>
      </p:pic>
      <p:sp>
        <p:nvSpPr>
          <p:cNvPr id="8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27020"/>
            <a:ext cx="12192000" cy="6011938"/>
          </a:xfrm>
          <a:solidFill>
            <a:schemeClr val="accent2">
              <a:alpha val="85000"/>
            </a:schemeClr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484970" y="1689100"/>
            <a:ext cx="5707033" cy="2706624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" y="1689100"/>
            <a:ext cx="6484965" cy="2706624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204957"/>
            <a:ext cx="7802035" cy="1292225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date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626537" y="4582947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626537" y="4960384"/>
            <a:ext cx="3590495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556498" y="4582947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4556498" y="4960384"/>
            <a:ext cx="3590495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8480262" y="4582947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8480262" y="4960384"/>
            <a:ext cx="3590495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2" y="1689100"/>
            <a:ext cx="319619" cy="2706624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5" name="TextBox 154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3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15573" y="167615"/>
            <a:ext cx="2062648" cy="55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26533" y="6094286"/>
            <a:ext cx="7859323" cy="515411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626537" y="4945565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626537" y="5323002"/>
            <a:ext cx="3590495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556498" y="4945565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4556498" y="5323002"/>
            <a:ext cx="3590495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90836" y="899579"/>
            <a:ext cx="11901165" cy="276153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533" y="3726366"/>
            <a:ext cx="11270539" cy="86288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 cover option c 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8480262" y="4945565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8480262" y="5323002"/>
            <a:ext cx="3590495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626533" y="4589251"/>
            <a:ext cx="11313219" cy="331077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899573"/>
            <a:ext cx="299452" cy="276148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86" name="TextBox 185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670984" y="366279"/>
            <a:ext cx="11313219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>
                <a:solidFill>
                  <a:srgbClr val="000000"/>
                </a:solidFill>
              </a:rPr>
              <a:t>Type in name </a:t>
            </a:r>
            <a:r>
              <a:rPr lang="en-US" sz="1000" b="0" cap="all" dirty="0">
                <a:solidFill>
                  <a:srgbClr val="000000"/>
                </a:solidFill>
              </a:rPr>
              <a:t>of </a:t>
            </a:r>
            <a:r>
              <a:rPr lang="en-US" sz="1000" b="0" cap="all" dirty="0" err="1">
                <a:solidFill>
                  <a:srgbClr val="000000"/>
                </a:solidFill>
              </a:rPr>
              <a:t>fACILITY</a:t>
            </a:r>
            <a:r>
              <a:rPr lang="en-US" sz="1000" b="0" cap="all" dirty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>
                <a:solidFill>
                  <a:srgbClr val="000000"/>
                </a:solidFill>
              </a:rPr>
              <a:t>www.anl.gov</a:t>
            </a:r>
          </a:p>
        </p:txBody>
      </p:sp>
    </p:spTree>
    <p:extLst>
      <p:ext uri="{BB962C8B-B14F-4D97-AF65-F5344CB8AC3E}">
        <p14:creationId xmlns:p14="http://schemas.microsoft.com/office/powerpoint/2010/main" val="219085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67972" y="320215"/>
            <a:ext cx="2062648" cy="55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26533" y="6094286"/>
            <a:ext cx="7859323" cy="515411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626537" y="4581631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626537" y="4959068"/>
            <a:ext cx="3590495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556498" y="4581631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4556498" y="4959068"/>
            <a:ext cx="3590495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90836" y="1681611"/>
            <a:ext cx="11901165" cy="276153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535" y="116710"/>
            <a:ext cx="9034837" cy="1119234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</a:t>
            </a:r>
            <a:br>
              <a:rPr lang="en-US" dirty="0"/>
            </a:br>
            <a:r>
              <a:rPr lang="en-US" dirty="0"/>
              <a:t>Cover option D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8480262" y="4581631"/>
            <a:ext cx="3590495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8480262" y="4959068"/>
            <a:ext cx="3590495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626533" y="1229598"/>
            <a:ext cx="11313219" cy="331077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1681605"/>
            <a:ext cx="299452" cy="276148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70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90838" y="0"/>
            <a:ext cx="11901164" cy="68580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 then right click image and “SEND IMAGE TO BACK”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4775200"/>
            <a:ext cx="12192000" cy="20828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535" y="5042974"/>
            <a:ext cx="11094720" cy="1373592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Full-frame image layout  –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2"/>
            <a:ext cx="3048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8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656122"/>
            <a:ext cx="12192000" cy="3201878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626534" y="4645423"/>
            <a:ext cx="11246069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90838" y="3"/>
            <a:ext cx="11901164" cy="3656013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533" y="3807284"/>
            <a:ext cx="11565467" cy="787098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one image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2"/>
            <a:ext cx="3048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4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3656122"/>
            <a:ext cx="12192000" cy="3201878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90836" y="0"/>
            <a:ext cx="5974080" cy="3663950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243367" y="0"/>
            <a:ext cx="5974080" cy="3663950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533" y="3807284"/>
            <a:ext cx="11565467" cy="787098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TWO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626534" y="4645423"/>
            <a:ext cx="11246069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2"/>
            <a:ext cx="3048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3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3656122"/>
            <a:ext cx="12192000" cy="3201878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90836" y="0"/>
            <a:ext cx="3986784" cy="367364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258983" y="0"/>
            <a:ext cx="3986784" cy="367364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8248149" y="0"/>
            <a:ext cx="3943851" cy="367364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626534" y="4645423"/>
            <a:ext cx="11246069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533" y="3807284"/>
            <a:ext cx="11565467" cy="787098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Three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2"/>
            <a:ext cx="3048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9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12192000" cy="68580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90836" y="1654175"/>
            <a:ext cx="298704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270980" y="1654175"/>
            <a:ext cx="298704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251121" y="1654175"/>
            <a:ext cx="298704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208029" y="1654175"/>
            <a:ext cx="298704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626534" y="4645423"/>
            <a:ext cx="11246069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four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90838" y="3931768"/>
            <a:ext cx="2984625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256796" y="3931768"/>
            <a:ext cx="2984625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6241420" y="3931768"/>
            <a:ext cx="2984625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9207378" y="3931768"/>
            <a:ext cx="2984625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1" y="-1"/>
            <a:ext cx="3048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-2"/>
            <a:ext cx="3048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65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35000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1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30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2864467" y="14455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1881422" y="66081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1567851" y="64905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8146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2864467" y="14455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1881422" y="66081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1567851" y="64905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2180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7034D8C-3CB4-402A-BC46-2AB14C0FE90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10160000" cy="609600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593E2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53675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80801" y="6489701"/>
            <a:ext cx="512233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7034D8C-3CB4-402A-BC46-2AB14C0FE90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10160000" cy="609600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593E2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79029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80801" y="6489701"/>
            <a:ext cx="512233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7034D8C-3CB4-402A-BC46-2AB14C0FE90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10160000" cy="609600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593E2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81617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789128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304800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609603" y="274642"/>
            <a:ext cx="11163868" cy="1074737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398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09600" y="1458023"/>
            <a:ext cx="5364480" cy="4664747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267452" y="1493299"/>
            <a:ext cx="5648216" cy="4615184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74642"/>
            <a:ext cx="11306067" cy="107473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</p:spTree>
    <p:extLst>
      <p:ext uri="{BB962C8B-B14F-4D97-AF65-F5344CB8AC3E}">
        <p14:creationId xmlns:p14="http://schemas.microsoft.com/office/powerpoint/2010/main" val="3407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4528" y="2263770"/>
            <a:ext cx="5486400" cy="383588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286500" y="2263770"/>
            <a:ext cx="5486400" cy="383588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286500" y="1684229"/>
            <a:ext cx="5486400" cy="620998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3" y="1168753"/>
            <a:ext cx="11163868" cy="499715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14528" y="1684229"/>
            <a:ext cx="5486400" cy="620998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with box treatment</a:t>
            </a:r>
          </a:p>
        </p:txBody>
      </p:sp>
    </p:spTree>
    <p:extLst>
      <p:ext uri="{BB962C8B-B14F-4D97-AF65-F5344CB8AC3E}">
        <p14:creationId xmlns:p14="http://schemas.microsoft.com/office/powerpoint/2010/main" val="342340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004768" y="1699995"/>
            <a:ext cx="5759667" cy="2249430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906" y="1699995"/>
            <a:ext cx="4972641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660906" y="4080588"/>
            <a:ext cx="4972641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3" y="1168753"/>
            <a:ext cx="11163868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6004768" y="4066957"/>
            <a:ext cx="5759667" cy="2249430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9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0413" y="1731527"/>
            <a:ext cx="7753216" cy="147936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52527" y="1720414"/>
            <a:ext cx="2698328" cy="1347056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649353" y="3290408"/>
            <a:ext cx="2704676" cy="1347056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THREE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3" y="1168753"/>
            <a:ext cx="11163868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060413" y="3304768"/>
            <a:ext cx="7753216" cy="147936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649351" y="4872981"/>
            <a:ext cx="2704676" cy="1347056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4060413" y="4856121"/>
            <a:ext cx="7753216" cy="147936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11167533" y="6220771"/>
            <a:ext cx="609600" cy="401838"/>
          </a:xfrm>
          <a:prstGeom prst="rect">
            <a:avLst/>
          </a:prstGeom>
        </p:spPr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3" y="1168753"/>
            <a:ext cx="11163868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51643" y="3998354"/>
            <a:ext cx="5486400" cy="2129163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288289" y="3998354"/>
            <a:ext cx="5463447" cy="2129163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60905" y="1699995"/>
            <a:ext cx="5364480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6278733" y="1699995"/>
            <a:ext cx="5364480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top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2501970" y="0"/>
            <a:ext cx="2065241" cy="252376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35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NUL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92998" y="6169573"/>
            <a:ext cx="1692172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3" y="274642"/>
            <a:ext cx="11163868" cy="107473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Headline 32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3" y="1476378"/>
            <a:ext cx="11163868" cy="4646395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/>
              <a:t>Click to add 1st-level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9" name="Rectangle 48"/>
          <p:cNvSpPr/>
          <p:nvPr/>
        </p:nvSpPr>
        <p:spPr>
          <a:xfrm>
            <a:off x="1" y="0"/>
            <a:ext cx="304800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35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686" r:id="rId2"/>
    <p:sldLayoutId id="2147483687" r:id="rId3"/>
    <p:sldLayoutId id="2147483785" r:id="rId4"/>
    <p:sldLayoutId id="2147483688" r:id="rId5"/>
    <p:sldLayoutId id="2147483690" r:id="rId6"/>
    <p:sldLayoutId id="2147483774" r:id="rId7"/>
    <p:sldLayoutId id="2147483711" r:id="rId8"/>
    <p:sldLayoutId id="2147483692" r:id="rId9"/>
    <p:sldLayoutId id="2147483693" r:id="rId10"/>
    <p:sldLayoutId id="2147483709" r:id="rId11"/>
    <p:sldLayoutId id="2147483695" r:id="rId12"/>
    <p:sldLayoutId id="2147483739" r:id="rId13"/>
    <p:sldLayoutId id="2147483696" r:id="rId14"/>
    <p:sldLayoutId id="2147483689" r:id="rId15"/>
    <p:sldLayoutId id="2147483710" r:id="rId16"/>
    <p:sldLayoutId id="2147483706" r:id="rId17"/>
    <p:sldLayoutId id="2147483704" r:id="rId18"/>
    <p:sldLayoutId id="2147483769" r:id="rId19"/>
    <p:sldLayoutId id="2147483770" r:id="rId20"/>
    <p:sldLayoutId id="2147483771" r:id="rId21"/>
    <p:sldLayoutId id="2147483772" r:id="rId22"/>
    <p:sldLayoutId id="2147483761" r:id="rId23"/>
    <p:sldLayoutId id="2147483762" r:id="rId24"/>
    <p:sldLayoutId id="2147483763" r:id="rId25"/>
    <p:sldLayoutId id="2147483765" r:id="rId26"/>
    <p:sldLayoutId id="2147483766" r:id="rId27"/>
    <p:sldLayoutId id="2147483779" r:id="rId28"/>
    <p:sldLayoutId id="2147483787" r:id="rId29"/>
    <p:sldLayoutId id="2147483790" r:id="rId30"/>
    <p:sldLayoutId id="2147483797" r:id="rId31"/>
    <p:sldLayoutId id="2147483801" r:id="rId32"/>
    <p:sldLayoutId id="2147483802" r:id="rId33"/>
    <p:sldLayoutId id="2147483803" r:id="rId3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3200" b="1" i="0" kern="1200" cap="none" baseline="0">
          <a:solidFill>
            <a:schemeClr val="tx1">
              <a:lumMod val="50000"/>
            </a:schemeClr>
          </a:solidFill>
          <a:latin typeface="Arial Rounded MT Bold"/>
          <a:ea typeface="+mj-ea"/>
          <a:cs typeface="Arial Rounded MT Bold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2000" kern="1200" baseline="0">
          <a:solidFill>
            <a:schemeClr val="tx1">
              <a:lumMod val="50000"/>
            </a:schemeClr>
          </a:solidFill>
          <a:latin typeface="Helvetica"/>
          <a:ea typeface="+mn-ea"/>
          <a:cs typeface="Helvetica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2000" kern="1200">
          <a:solidFill>
            <a:schemeClr val="tx1">
              <a:lumMod val="50000"/>
            </a:schemeClr>
          </a:solidFill>
          <a:latin typeface="Helvetica"/>
          <a:ea typeface="+mn-ea"/>
          <a:cs typeface="Helvetica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2000" kern="1200">
          <a:solidFill>
            <a:schemeClr val="tx1">
              <a:lumMod val="50000"/>
            </a:schemeClr>
          </a:solidFill>
          <a:latin typeface="Helvetica"/>
          <a:ea typeface="+mn-ea"/>
          <a:cs typeface="Helvetica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2000" kern="1200">
          <a:solidFill>
            <a:schemeClr val="tx1">
              <a:lumMod val="50000"/>
            </a:schemeClr>
          </a:solidFill>
          <a:latin typeface="Helvetica"/>
          <a:ea typeface="+mn-ea"/>
          <a:cs typeface="Helvetica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2000" kern="1200">
          <a:solidFill>
            <a:schemeClr val="tx1">
              <a:lumMod val="50000"/>
            </a:schemeClr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23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2.tiff"/><Relationship Id="rId5" Type="http://schemas.openxmlformats.org/officeDocument/2006/relationships/hyperlink" Target="mailto:mannodiarun@anl.gov" TargetMode="External"/><Relationship Id="rId4" Type="http://schemas.openxmlformats.org/officeDocument/2006/relationships/image" Target="../media/image2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ational Design of Polymer Dielectrics: An Application of Density Functional Theory and Machine Learning"/>
          <p:cNvSpPr txBox="1">
            <a:spLocks noGrp="1"/>
          </p:cNvSpPr>
          <p:nvPr>
            <p:ph type="ctrTitle"/>
          </p:nvPr>
        </p:nvSpPr>
        <p:spPr>
          <a:xfrm>
            <a:off x="1253987" y="346153"/>
            <a:ext cx="9684025" cy="2340808"/>
          </a:xfrm>
          <a:prstGeom prst="rect">
            <a:avLst/>
          </a:prstGeom>
        </p:spPr>
        <p:txBody>
          <a:bodyPr/>
          <a:lstStyle>
            <a:lvl1pPr defTabSz="362204">
              <a:defRPr sz="496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5400" dirty="0"/>
              <a:t>Machine Learning Framework for Impurity Level Prediction in Semiconductors</a:t>
            </a:r>
            <a:endParaRPr sz="5400" b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E5F56C-5519-FD4C-A634-EF127139C2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7526" y="5669886"/>
            <a:ext cx="2355925" cy="10972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3D9D9E-0DAC-3B46-9E49-3F7561684C2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7929" y="5669886"/>
            <a:ext cx="3389282" cy="109728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A6FFC1B-FB21-264F-96AF-667EAA00E7D4}"/>
              </a:ext>
            </a:extLst>
          </p:cNvPr>
          <p:cNvSpPr/>
          <p:nvPr/>
        </p:nvSpPr>
        <p:spPr>
          <a:xfrm>
            <a:off x="1685085" y="3147372"/>
            <a:ext cx="8821828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Arun Mannodi-Kanakkithodi</a:t>
            </a:r>
            <a:r>
              <a:rPr lang="en-US" sz="2800" baseline="30000" dirty="0"/>
              <a:t>✢</a:t>
            </a:r>
            <a:r>
              <a:rPr lang="en-US" sz="2800" dirty="0"/>
              <a:t>, Michael </a:t>
            </a:r>
            <a:r>
              <a:rPr lang="en-US" sz="2800" dirty="0" err="1"/>
              <a:t>Toriyama</a:t>
            </a:r>
            <a:r>
              <a:rPr lang="en-US" sz="2800" baseline="30000" dirty="0"/>
              <a:t>✢</a:t>
            </a:r>
            <a:r>
              <a:rPr lang="en-US" sz="2800" dirty="0"/>
              <a:t>, </a:t>
            </a:r>
            <a:r>
              <a:rPr lang="en-US" sz="2800" dirty="0" err="1"/>
              <a:t>Fatih</a:t>
            </a:r>
            <a:r>
              <a:rPr lang="en-US" sz="2800" dirty="0"/>
              <a:t> G. Sen</a:t>
            </a:r>
            <a:r>
              <a:rPr lang="en-US" sz="2800" baseline="30000" dirty="0"/>
              <a:t>✢</a:t>
            </a:r>
            <a:r>
              <a:rPr lang="en-US" sz="2800" dirty="0"/>
              <a:t>, Michael J. Davis</a:t>
            </a:r>
            <a:r>
              <a:rPr lang="en-US" sz="2800" baseline="30000" dirty="0"/>
              <a:t>✵</a:t>
            </a:r>
            <a:r>
              <a:rPr lang="en-US" sz="2800" dirty="0"/>
              <a:t>, Maria K.Y. Chan</a:t>
            </a:r>
            <a:r>
              <a:rPr lang="en-US" sz="2800" baseline="30000" dirty="0"/>
              <a:t>✢</a:t>
            </a:r>
            <a:br>
              <a:rPr lang="en-US" sz="2800" dirty="0"/>
            </a:br>
            <a:br>
              <a:rPr lang="en-US" sz="3200" dirty="0"/>
            </a:br>
            <a:r>
              <a:rPr lang="en-US" sz="2000" baseline="30000" dirty="0"/>
              <a:t>✢</a:t>
            </a:r>
            <a:r>
              <a:rPr lang="en-US" sz="2000" dirty="0"/>
              <a:t>Center for Nanoscale Materials, Argonne National Laboratory</a:t>
            </a:r>
          </a:p>
          <a:p>
            <a:pPr algn="ctr"/>
            <a:r>
              <a:rPr lang="en-US" sz="2000" baseline="30000" dirty="0"/>
              <a:t>✵</a:t>
            </a:r>
            <a:r>
              <a:rPr lang="en-US" sz="2000" dirty="0"/>
              <a:t>Chemical Sciences and Engineering, Argonne National Laboratory</a:t>
            </a:r>
            <a:endParaRPr lang="en-US" sz="2400" b="1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7B8FCB7-7B1A-6540-A9B6-6569BE77267A}"/>
              </a:ext>
            </a:extLst>
          </p:cNvPr>
          <p:cNvSpPr txBox="1">
            <a:spLocks/>
          </p:cNvSpPr>
          <p:nvPr/>
        </p:nvSpPr>
        <p:spPr>
          <a:xfrm>
            <a:off x="11792691" y="6469043"/>
            <a:ext cx="279019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721548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3D10ED-922E-9840-8C65-A1397A42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30" y="1268050"/>
            <a:ext cx="5486400" cy="5486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3CBD45-0ADE-3542-A223-5E6DA90D6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075" y="1268050"/>
            <a:ext cx="5486400" cy="5486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CB9437-6A51-994D-B3E6-76F13278D232}"/>
              </a:ext>
            </a:extLst>
          </p:cNvPr>
          <p:cNvSpPr txBox="1"/>
          <p:nvPr/>
        </p:nvSpPr>
        <p:spPr>
          <a:xfrm>
            <a:off x="1191491" y="824698"/>
            <a:ext cx="4627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∆H (Cd-rich) (eV)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DA3B1E-2483-3A4B-86B7-CCC02FF0A937}"/>
              </a:ext>
            </a:extLst>
          </p:cNvPr>
          <p:cNvSpPr txBox="1"/>
          <p:nvPr/>
        </p:nvSpPr>
        <p:spPr>
          <a:xfrm>
            <a:off x="7107381" y="824698"/>
            <a:ext cx="4627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∆H (X-rich) (eV)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AD1DCE6-C630-0847-AF54-546C71EE6D17}"/>
              </a:ext>
            </a:extLst>
          </p:cNvPr>
          <p:cNvSpPr/>
          <p:nvPr/>
        </p:nvSpPr>
        <p:spPr>
          <a:xfrm>
            <a:off x="4364173" y="4414685"/>
            <a:ext cx="182880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36EA08B5-68C2-C74F-A786-09D3CBE34AEE}"/>
              </a:ext>
            </a:extLst>
          </p:cNvPr>
          <p:cNvSpPr/>
          <p:nvPr/>
        </p:nvSpPr>
        <p:spPr>
          <a:xfrm>
            <a:off x="4364173" y="4959018"/>
            <a:ext cx="182880" cy="182880"/>
          </a:xfrm>
          <a:prstGeom prst="triangle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5-Point Star 8">
            <a:extLst>
              <a:ext uri="{FF2B5EF4-FFF2-40B4-BE49-F238E27FC236}">
                <a16:creationId xmlns:a16="http://schemas.microsoft.com/office/drawing/2014/main" id="{02CF272A-B1C0-3141-8020-6C57B8DCA7B1}"/>
              </a:ext>
            </a:extLst>
          </p:cNvPr>
          <p:cNvSpPr/>
          <p:nvPr/>
        </p:nvSpPr>
        <p:spPr>
          <a:xfrm>
            <a:off x="4364173" y="5532527"/>
            <a:ext cx="182880" cy="182880"/>
          </a:xfrm>
          <a:prstGeom prst="star5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811571-8896-B644-9EE5-7567D8E82126}"/>
              </a:ext>
            </a:extLst>
          </p:cNvPr>
          <p:cNvSpPr txBox="1"/>
          <p:nvPr/>
        </p:nvSpPr>
        <p:spPr>
          <a:xfrm>
            <a:off x="4690487" y="4280137"/>
            <a:ext cx="9039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CdTe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F2A450-14ED-E545-9F83-9371471CF1A4}"/>
              </a:ext>
            </a:extLst>
          </p:cNvPr>
          <p:cNvSpPr txBox="1"/>
          <p:nvPr/>
        </p:nvSpPr>
        <p:spPr>
          <a:xfrm>
            <a:off x="4664615" y="4819627"/>
            <a:ext cx="955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CdSe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E28BCF-2753-8D43-8466-455F48E366F2}"/>
              </a:ext>
            </a:extLst>
          </p:cNvPr>
          <p:cNvSpPr txBox="1"/>
          <p:nvPr/>
        </p:nvSpPr>
        <p:spPr>
          <a:xfrm>
            <a:off x="4664615" y="535911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CdS</a:t>
            </a:r>
            <a:endParaRPr lang="en-US" sz="2400" dirty="0"/>
          </a:p>
        </p:txBody>
      </p:sp>
      <p:sp>
        <p:nvSpPr>
          <p:cNvPr id="13" name="Shape 134">
            <a:extLst>
              <a:ext uri="{FF2B5EF4-FFF2-40B4-BE49-F238E27FC236}">
                <a16:creationId xmlns:a16="http://schemas.microsoft.com/office/drawing/2014/main" id="{0443A04D-7D16-E448-8750-C871DBC63BBE}"/>
              </a:ext>
            </a:extLst>
          </p:cNvPr>
          <p:cNvSpPr txBox="1">
            <a:spLocks/>
          </p:cNvSpPr>
          <p:nvPr/>
        </p:nvSpPr>
        <p:spPr>
          <a:xfrm>
            <a:off x="318656" y="179383"/>
            <a:ext cx="11873344" cy="7619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200" b="1" i="0" kern="1200" cap="none" baseline="0">
                <a:solidFill>
                  <a:schemeClr val="tx1">
                    <a:lumMod val="50000"/>
                  </a:schemeClr>
                </a:solidFill>
                <a:latin typeface="Arial Rounded MT Bold"/>
                <a:ea typeface="+mj-ea"/>
                <a:cs typeface="Arial Rounded MT Bold"/>
              </a:defRPr>
            </a:lvl1pPr>
          </a:lstStyle>
          <a:p>
            <a:pPr algn="ctr">
              <a:defRPr sz="5400"/>
            </a:pPr>
            <a:r>
              <a:rPr lang="en-US" sz="42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Random Forest: Formation Energy</a:t>
            </a:r>
            <a:endParaRPr lang="en-US" sz="4200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941A99-2D56-894E-9EF1-46EDE6849C26}"/>
              </a:ext>
            </a:extLst>
          </p:cNvPr>
          <p:cNvSpPr txBox="1"/>
          <p:nvPr/>
        </p:nvSpPr>
        <p:spPr>
          <a:xfrm>
            <a:off x="9591415" y="4656311"/>
            <a:ext cx="19329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RMSE</a:t>
            </a:r>
          </a:p>
          <a:p>
            <a:pPr algn="ctr"/>
            <a:r>
              <a:rPr lang="en-US" dirty="0"/>
              <a:t>Training: 0.30 eV</a:t>
            </a:r>
          </a:p>
          <a:p>
            <a:pPr algn="ctr"/>
            <a:r>
              <a:rPr lang="en-US" dirty="0"/>
              <a:t>Test: 0.40 eV</a:t>
            </a:r>
          </a:p>
          <a:p>
            <a:pPr algn="ctr"/>
            <a:r>
              <a:rPr lang="en-US" dirty="0"/>
              <a:t>Outside: 0.55 eV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AF165AA6-BE6B-5B40-A1FD-0F988234A4E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9</a:t>
            </a:fld>
            <a:endParaRPr lang="en-US"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6C4838F-A7F0-354D-BF85-DF9F223A1C8B}"/>
              </a:ext>
            </a:extLst>
          </p:cNvPr>
          <p:cNvSpPr txBox="1">
            <a:spLocks/>
          </p:cNvSpPr>
          <p:nvPr/>
        </p:nvSpPr>
        <p:spPr>
          <a:xfrm>
            <a:off x="11792691" y="6469043"/>
            <a:ext cx="279019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09096543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34">
            <a:extLst>
              <a:ext uri="{FF2B5EF4-FFF2-40B4-BE49-F238E27FC236}">
                <a16:creationId xmlns:a16="http://schemas.microsoft.com/office/drawing/2014/main" id="{5AB7B631-A0BC-7043-846D-8B624DE33BD5}"/>
              </a:ext>
            </a:extLst>
          </p:cNvPr>
          <p:cNvSpPr txBox="1">
            <a:spLocks/>
          </p:cNvSpPr>
          <p:nvPr/>
        </p:nvSpPr>
        <p:spPr>
          <a:xfrm>
            <a:off x="318656" y="179383"/>
            <a:ext cx="11873344" cy="7619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200" b="1" i="0" kern="1200" cap="none" baseline="0">
                <a:solidFill>
                  <a:schemeClr val="tx1">
                    <a:lumMod val="50000"/>
                  </a:schemeClr>
                </a:solidFill>
                <a:latin typeface="Arial Rounded MT Bold"/>
                <a:ea typeface="+mj-ea"/>
                <a:cs typeface="Arial Rounded MT Bold"/>
              </a:defRPr>
            </a:lvl1pPr>
          </a:lstStyle>
          <a:p>
            <a:pPr algn="ctr">
              <a:defRPr sz="5400"/>
            </a:pPr>
            <a:r>
              <a:rPr lang="en-US" sz="42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Random Forest: Impurity Levels</a:t>
            </a:r>
            <a:endParaRPr lang="en-US" sz="4200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24989A4-E54D-114E-8C61-134833049D89}"/>
              </a:ext>
            </a:extLst>
          </p:cNvPr>
          <p:cNvSpPr txBox="1"/>
          <p:nvPr/>
        </p:nvSpPr>
        <p:spPr>
          <a:xfrm>
            <a:off x="1786275" y="1101546"/>
            <a:ext cx="8938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Models trained for 𝜀(q</a:t>
            </a:r>
            <a:r>
              <a:rPr lang="en-US" sz="2400" baseline="-5999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/q</a:t>
            </a:r>
            <a:r>
              <a:rPr lang="en-US" sz="2400" baseline="-5999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 on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CdTe+CdSe+CdS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data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588774-6A88-B74E-BD0F-2512C60EED10}"/>
              </a:ext>
            </a:extLst>
          </p:cNvPr>
          <p:cNvSpPr txBox="1"/>
          <p:nvPr/>
        </p:nvSpPr>
        <p:spPr>
          <a:xfrm>
            <a:off x="318656" y="5648839"/>
            <a:ext cx="11873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Elemental properties + unit cell defect properties lead to best models.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B66286-97B0-614E-8461-C3C2D210556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E612CE-219A-8F4D-8ADA-0B01C8456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048" y="1865376"/>
            <a:ext cx="5791200" cy="34747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9457B2-98FF-BB40-A3A0-77B2A4DDD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648" y="1865376"/>
            <a:ext cx="5791200" cy="3474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37E4EB7-DCE8-D04A-BFC7-4168395EB2E6}"/>
              </a:ext>
            </a:extLst>
          </p:cNvPr>
          <p:cNvSpPr txBox="1"/>
          <p:nvPr/>
        </p:nvSpPr>
        <p:spPr>
          <a:xfrm>
            <a:off x="797956" y="6276065"/>
            <a:ext cx="10914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"Machine-learned impurity level prediction for Cd chalcogenides”, </a:t>
            </a:r>
            <a:r>
              <a:rPr lang="en-US" i="1" dirty="0" err="1"/>
              <a:t>npj</a:t>
            </a:r>
            <a:r>
              <a:rPr lang="en-US" i="1" dirty="0"/>
              <a:t> </a:t>
            </a:r>
            <a:r>
              <a:rPr lang="en-US" i="1" dirty="0" err="1"/>
              <a:t>Comput</a:t>
            </a:r>
            <a:r>
              <a:rPr lang="en-US" i="1" dirty="0"/>
              <a:t>. Mater.</a:t>
            </a:r>
            <a:r>
              <a:rPr lang="en-US" dirty="0"/>
              <a:t> (2020).</a:t>
            </a: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72FEB924-7C92-F64B-BF68-FA06B296D7E0}"/>
              </a:ext>
            </a:extLst>
          </p:cNvPr>
          <p:cNvSpPr txBox="1">
            <a:spLocks/>
          </p:cNvSpPr>
          <p:nvPr/>
        </p:nvSpPr>
        <p:spPr>
          <a:xfrm>
            <a:off x="11576115" y="6469043"/>
            <a:ext cx="495595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493910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34">
            <a:extLst>
              <a:ext uri="{FF2B5EF4-FFF2-40B4-BE49-F238E27FC236}">
                <a16:creationId xmlns:a16="http://schemas.microsoft.com/office/drawing/2014/main" id="{7F4A9C7A-97C9-3F41-825D-7904AA8C2E63}"/>
              </a:ext>
            </a:extLst>
          </p:cNvPr>
          <p:cNvSpPr txBox="1">
            <a:spLocks/>
          </p:cNvSpPr>
          <p:nvPr/>
        </p:nvSpPr>
        <p:spPr>
          <a:xfrm>
            <a:off x="318656" y="179383"/>
            <a:ext cx="11873344" cy="7619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200" b="1" i="0" kern="1200" cap="none" baseline="0">
                <a:solidFill>
                  <a:schemeClr val="tx1">
                    <a:lumMod val="50000"/>
                  </a:schemeClr>
                </a:solidFill>
                <a:latin typeface="Arial Rounded MT Bold"/>
                <a:ea typeface="+mj-ea"/>
                <a:cs typeface="Arial Rounded MT Bold"/>
              </a:defRPr>
            </a:lvl1pPr>
          </a:lstStyle>
          <a:p>
            <a:pPr algn="ctr">
              <a:defRPr sz="5400"/>
            </a:pPr>
            <a:r>
              <a:rPr lang="en-US" sz="42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Random Forest: Transition Levels</a:t>
            </a:r>
            <a:endParaRPr lang="en-US" sz="4200" dirty="0">
              <a:solidFill>
                <a:srgbClr val="000000"/>
              </a:solidFill>
              <a:latin typeface="Helvetica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789C33E-28BE-D544-AE60-C7A00B0A6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29" y="1286363"/>
            <a:ext cx="5486400" cy="5486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3D2D109-8C1F-B645-8774-C4F640DDB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4606" y="1286363"/>
            <a:ext cx="5486400" cy="54864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DA73909-DB47-E74E-BDA2-9B74B7559FB1}"/>
              </a:ext>
            </a:extLst>
          </p:cNvPr>
          <p:cNvSpPr/>
          <p:nvPr/>
        </p:nvSpPr>
        <p:spPr>
          <a:xfrm>
            <a:off x="4364173" y="4414685"/>
            <a:ext cx="182880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DA671D6B-9B85-7F45-B5F5-B9FD3C0A513C}"/>
              </a:ext>
            </a:extLst>
          </p:cNvPr>
          <p:cNvSpPr/>
          <p:nvPr/>
        </p:nvSpPr>
        <p:spPr>
          <a:xfrm>
            <a:off x="4364173" y="4959018"/>
            <a:ext cx="182880" cy="182880"/>
          </a:xfrm>
          <a:prstGeom prst="triangle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1" name="5-Point Star 20">
            <a:extLst>
              <a:ext uri="{FF2B5EF4-FFF2-40B4-BE49-F238E27FC236}">
                <a16:creationId xmlns:a16="http://schemas.microsoft.com/office/drawing/2014/main" id="{C81034C9-71A1-E64A-BBF9-287BD5B36EA8}"/>
              </a:ext>
            </a:extLst>
          </p:cNvPr>
          <p:cNvSpPr/>
          <p:nvPr/>
        </p:nvSpPr>
        <p:spPr>
          <a:xfrm>
            <a:off x="4364173" y="5532527"/>
            <a:ext cx="182880" cy="182880"/>
          </a:xfrm>
          <a:prstGeom prst="star5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E5CF27-DDD8-1140-9C71-B0DF4B5BF29C}"/>
              </a:ext>
            </a:extLst>
          </p:cNvPr>
          <p:cNvSpPr txBox="1"/>
          <p:nvPr/>
        </p:nvSpPr>
        <p:spPr>
          <a:xfrm>
            <a:off x="4690487" y="4280137"/>
            <a:ext cx="9039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CdTe</a:t>
            </a:r>
            <a:endParaRPr lang="en-US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4E316C1-8E9D-7844-B762-428A10E61E41}"/>
              </a:ext>
            </a:extLst>
          </p:cNvPr>
          <p:cNvSpPr txBox="1"/>
          <p:nvPr/>
        </p:nvSpPr>
        <p:spPr>
          <a:xfrm>
            <a:off x="4664615" y="4819627"/>
            <a:ext cx="955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CdSe</a:t>
            </a:r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DB852B-4B4E-0147-9F11-354FDA57A961}"/>
              </a:ext>
            </a:extLst>
          </p:cNvPr>
          <p:cNvSpPr txBox="1"/>
          <p:nvPr/>
        </p:nvSpPr>
        <p:spPr>
          <a:xfrm>
            <a:off x="4664615" y="535911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CdS</a:t>
            </a:r>
            <a:endParaRPr lang="en-US" sz="2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6CADCD9-6D1B-7E42-B364-5E3782AC663F}"/>
              </a:ext>
            </a:extLst>
          </p:cNvPr>
          <p:cNvSpPr txBox="1"/>
          <p:nvPr/>
        </p:nvSpPr>
        <p:spPr>
          <a:xfrm>
            <a:off x="1383353" y="2556966"/>
            <a:ext cx="1403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Test RMSE:</a:t>
            </a:r>
          </a:p>
          <a:p>
            <a:pPr algn="ctr"/>
            <a:r>
              <a:rPr lang="en-US" dirty="0">
                <a:latin typeface="Helvetica" pitchFamily="2" charset="0"/>
              </a:rPr>
              <a:t>0.30 eV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D86F49-8F4C-584A-9555-E20E910D0897}"/>
              </a:ext>
            </a:extLst>
          </p:cNvPr>
          <p:cNvSpPr txBox="1"/>
          <p:nvPr/>
        </p:nvSpPr>
        <p:spPr>
          <a:xfrm>
            <a:off x="9710768" y="5084802"/>
            <a:ext cx="17748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Outside RMSE:</a:t>
            </a:r>
          </a:p>
          <a:p>
            <a:pPr algn="ctr"/>
            <a:r>
              <a:rPr lang="en-US" dirty="0">
                <a:latin typeface="Helvetica" pitchFamily="2" charset="0"/>
              </a:rPr>
              <a:t>0.35 eV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1665B3-E83F-AC4B-B7F5-882C3D555466}"/>
              </a:ext>
            </a:extLst>
          </p:cNvPr>
          <p:cNvSpPr txBox="1"/>
          <p:nvPr/>
        </p:nvSpPr>
        <p:spPr>
          <a:xfrm>
            <a:off x="1242520" y="912274"/>
            <a:ext cx="4627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RF Model to predict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𝜀(q</a:t>
            </a:r>
            <a:r>
              <a:rPr lang="en-US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/q</a:t>
            </a:r>
            <a:r>
              <a:rPr lang="en-US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2400" dirty="0"/>
              <a:t>(eV)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5C2F27C-F312-D748-8D7E-FF9E642DD117}"/>
              </a:ext>
            </a:extLst>
          </p:cNvPr>
          <p:cNvSpPr txBox="1"/>
          <p:nvPr/>
        </p:nvSpPr>
        <p:spPr>
          <a:xfrm>
            <a:off x="7183582" y="917538"/>
            <a:ext cx="4627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Out-of-sample prediction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75E3EA-C0C0-A24A-BD12-9BAFA2950B5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11</a:t>
            </a:fld>
            <a:endParaRPr lang="en-US"/>
          </a:p>
        </p:txBody>
      </p:sp>
      <p:sp>
        <p:nvSpPr>
          <p:cNvPr id="29" name="Slide Number">
            <a:extLst>
              <a:ext uri="{FF2B5EF4-FFF2-40B4-BE49-F238E27FC236}">
                <a16:creationId xmlns:a16="http://schemas.microsoft.com/office/drawing/2014/main" id="{2C8BB425-138C-8F4A-8B57-E77A124C6D4D}"/>
              </a:ext>
            </a:extLst>
          </p:cNvPr>
          <p:cNvSpPr txBox="1">
            <a:spLocks/>
          </p:cNvSpPr>
          <p:nvPr/>
        </p:nvSpPr>
        <p:spPr>
          <a:xfrm>
            <a:off x="11594593" y="6469043"/>
            <a:ext cx="477118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453008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B9E9B6-FB8F-7249-A334-D39EE8110FB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77963E-19BC-9643-813C-87315FF41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3098"/>
            <a:ext cx="12192000" cy="3429000"/>
          </a:xfrm>
          <a:prstGeom prst="rect">
            <a:avLst/>
          </a:prstGeom>
        </p:spPr>
      </p:pic>
      <p:sp>
        <p:nvSpPr>
          <p:cNvPr id="6" name="Shape 134">
            <a:extLst>
              <a:ext uri="{FF2B5EF4-FFF2-40B4-BE49-F238E27FC236}">
                <a16:creationId xmlns:a16="http://schemas.microsoft.com/office/drawing/2014/main" id="{AECC378F-0FF0-E849-9BD5-99AF4361B1FA}"/>
              </a:ext>
            </a:extLst>
          </p:cNvPr>
          <p:cNvSpPr txBox="1">
            <a:spLocks/>
          </p:cNvSpPr>
          <p:nvPr/>
        </p:nvSpPr>
        <p:spPr>
          <a:xfrm>
            <a:off x="318656" y="179383"/>
            <a:ext cx="11873344" cy="7619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200" b="1" i="0" kern="1200" cap="none" baseline="0">
                <a:solidFill>
                  <a:schemeClr val="tx1">
                    <a:lumMod val="50000"/>
                  </a:schemeClr>
                </a:solidFill>
                <a:latin typeface="Arial Rounded MT Bold"/>
                <a:ea typeface="+mj-ea"/>
                <a:cs typeface="Arial Rounded MT Bold"/>
              </a:defRPr>
            </a:lvl1pPr>
          </a:lstStyle>
          <a:p>
            <a:pPr algn="ctr">
              <a:defRPr sz="5400"/>
            </a:pPr>
            <a:r>
              <a:rPr lang="en-US" sz="42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Impurity Formation Energies: </a:t>
            </a:r>
          </a:p>
          <a:p>
            <a:pPr algn="ctr">
              <a:defRPr sz="5400"/>
            </a:pPr>
            <a:r>
              <a:rPr lang="en-US" sz="42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DFT vs ML</a:t>
            </a:r>
            <a:endParaRPr lang="en-US" sz="4200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28F5BC-4E04-0A42-BB2B-9C6867B8A0B8}"/>
              </a:ext>
            </a:extLst>
          </p:cNvPr>
          <p:cNvSpPr txBox="1"/>
          <p:nvPr/>
        </p:nvSpPr>
        <p:spPr>
          <a:xfrm>
            <a:off x="666482" y="5268714"/>
            <a:ext cx="108590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ML models trained on dataset of 381 impurities in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CdTe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CdSe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CdS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are used to predict complete formation energies for 1827 impurities in 5 compounds; in theory applicable to any impurity in any Cd-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Te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-Se-S compound.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5846425A-2F86-F648-B085-41ADFB547152}"/>
              </a:ext>
            </a:extLst>
          </p:cNvPr>
          <p:cNvSpPr txBox="1">
            <a:spLocks/>
          </p:cNvSpPr>
          <p:nvPr/>
        </p:nvSpPr>
        <p:spPr>
          <a:xfrm>
            <a:off x="11566689" y="6469043"/>
            <a:ext cx="505021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38637432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>
            <a:spLocks noGrp="1"/>
          </p:cNvSpPr>
          <p:nvPr>
            <p:ph type="title"/>
          </p:nvPr>
        </p:nvSpPr>
        <p:spPr>
          <a:xfrm>
            <a:off x="1758542" y="139211"/>
            <a:ext cx="8909459" cy="649705"/>
          </a:xfrm>
          <a:prstGeom prst="rect">
            <a:avLst/>
          </a:prstGeom>
        </p:spPr>
        <p:txBody>
          <a:bodyPr/>
          <a:lstStyle/>
          <a:p>
            <a:pPr algn="ctr"/>
            <a:r>
              <a:rPr sz="42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Acknowledgements</a:t>
            </a:r>
          </a:p>
        </p:txBody>
      </p:sp>
      <p:pic>
        <p:nvPicPr>
          <p:cNvPr id="270" name="pasted-image.tif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9046" y="2716430"/>
            <a:ext cx="4268414" cy="1645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3" name="pasted-image.tiff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5490" y="2716430"/>
            <a:ext cx="2472744" cy="1645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4" name="pasted-image.tiff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3901" y="2716430"/>
            <a:ext cx="2450417" cy="1645920"/>
          </a:xfrm>
          <a:prstGeom prst="rect">
            <a:avLst/>
          </a:prstGeom>
          <a:ln w="12700">
            <a:miter lim="400000"/>
          </a:ln>
        </p:spPr>
      </p:pic>
      <p:sp>
        <p:nvSpPr>
          <p:cNvPr id="276" name="Shape 276"/>
          <p:cNvSpPr/>
          <p:nvPr/>
        </p:nvSpPr>
        <p:spPr>
          <a:xfrm>
            <a:off x="7224762" y="3795808"/>
            <a:ext cx="857607" cy="41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3200">
                <a:solidFill>
                  <a:schemeClr val="accent4">
                    <a:hueOff val="366961"/>
                    <a:satOff val="4172"/>
                    <a:lumOff val="11129"/>
                  </a:schemeClr>
                </a:solidFill>
              </a:defRPr>
            </a:lvl1pPr>
          </a:lstStyle>
          <a:p>
            <a:r>
              <a:rPr sz="2250" dirty="0">
                <a:solidFill>
                  <a:srgbClr val="FFFF00"/>
                </a:solidFill>
                <a:latin typeface="Helvetica" charset="0"/>
                <a:ea typeface="Helvetica" charset="0"/>
                <a:cs typeface="Helvetica" charset="0"/>
              </a:rPr>
              <a:t>LCRC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4B7A75-3A67-8041-AEA8-A934126B93DC}"/>
              </a:ext>
            </a:extLst>
          </p:cNvPr>
          <p:cNvSpPr txBox="1"/>
          <p:nvPr/>
        </p:nvSpPr>
        <p:spPr>
          <a:xfrm>
            <a:off x="1847629" y="6064576"/>
            <a:ext cx="87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CONTACT: </a:t>
            </a:r>
            <a:r>
              <a:rPr lang="en-US" sz="3200" dirty="0">
                <a:solidFill>
                  <a:srgbClr val="0432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mannodiarun@anl.gov</a:t>
            </a:r>
            <a:endParaRPr lang="en-US" sz="3200" dirty="0">
              <a:solidFill>
                <a:srgbClr val="0432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F1D4E9-EAA7-EA48-B026-A44444CF48E7}"/>
              </a:ext>
            </a:extLst>
          </p:cNvPr>
          <p:cNvSpPr txBox="1"/>
          <p:nvPr/>
        </p:nvSpPr>
        <p:spPr>
          <a:xfrm>
            <a:off x="852222" y="1096738"/>
            <a:ext cx="1072209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tx1">
                    <a:lumMod val="75000"/>
                  </a:schemeClr>
                </a:solidFill>
              </a:rPr>
              <a:t>Argonne LDRD: Office of Science #</a:t>
            </a:r>
            <a:r>
              <a:rPr lang="en-US" sz="3200" i="1" dirty="0">
                <a:solidFill>
                  <a:schemeClr val="tx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DE-AC02-06CH11357</a:t>
            </a:r>
          </a:p>
          <a:p>
            <a:pPr algn="ctr"/>
            <a:endParaRPr lang="en-US" sz="1200" i="1" dirty="0">
              <a:solidFill>
                <a:schemeClr val="tx1">
                  <a:lumMod val="75000"/>
                </a:schemeClr>
              </a:solidFill>
            </a:endParaRPr>
          </a:p>
          <a:p>
            <a:pPr algn="ctr"/>
            <a:r>
              <a:rPr lang="en-US" sz="3200" i="1" dirty="0">
                <a:solidFill>
                  <a:schemeClr val="tx1">
                    <a:lumMod val="75000"/>
                  </a:schemeClr>
                </a:solidFill>
              </a:rPr>
              <a:t>EERE PVRD: SunShot program #DOE DEEE005956.</a:t>
            </a:r>
          </a:p>
        </p:txBody>
      </p:sp>
      <p:pic>
        <p:nvPicPr>
          <p:cNvPr id="12" name="pasted-image.tiff">
            <a:extLst>
              <a:ext uri="{FF2B5EF4-FFF2-40B4-BE49-F238E27FC236}">
                <a16:creationId xmlns:a16="http://schemas.microsoft.com/office/drawing/2014/main" id="{979F1F8F-E114-474E-A2C7-96FA3DDDEB0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89517" y="4602419"/>
            <a:ext cx="2875885" cy="13394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pasted-image.tiff">
            <a:extLst>
              <a:ext uri="{FF2B5EF4-FFF2-40B4-BE49-F238E27FC236}">
                <a16:creationId xmlns:a16="http://schemas.microsoft.com/office/drawing/2014/main" id="{2D8FCE6E-9F14-514C-9657-2E10CF61BA20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4165" y="4695767"/>
            <a:ext cx="3447757" cy="1116212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lide Number">
            <a:extLst>
              <a:ext uri="{FF2B5EF4-FFF2-40B4-BE49-F238E27FC236}">
                <a16:creationId xmlns:a16="http://schemas.microsoft.com/office/drawing/2014/main" id="{1C6AD7A4-E65A-4C4A-A93C-E01E3B7CCD6A}"/>
              </a:ext>
            </a:extLst>
          </p:cNvPr>
          <p:cNvSpPr txBox="1">
            <a:spLocks/>
          </p:cNvSpPr>
          <p:nvPr/>
        </p:nvSpPr>
        <p:spPr>
          <a:xfrm>
            <a:off x="11574319" y="6469043"/>
            <a:ext cx="497392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703298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2043699" y="2379307"/>
            <a:ext cx="8372475" cy="2391214"/>
          </a:xfrm>
        </p:spPr>
        <p:txBody>
          <a:bodyPr/>
          <a:lstStyle/>
          <a:p>
            <a:pPr algn="ctr"/>
            <a:r>
              <a:rPr lang="en-US" sz="6400" dirty="0">
                <a:latin typeface="Helvetica" charset="0"/>
                <a:ea typeface="Helvetica" charset="0"/>
                <a:cs typeface="Helvetica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37290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34">
            <a:extLst>
              <a:ext uri="{FF2B5EF4-FFF2-40B4-BE49-F238E27FC236}">
                <a16:creationId xmlns:a16="http://schemas.microsoft.com/office/drawing/2014/main" id="{53D8AA52-D94B-7246-BF2A-1F016E1D6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656" y="179383"/>
            <a:ext cx="11873344" cy="761983"/>
          </a:xfrm>
          <a:prstGeom prst="rect">
            <a:avLst/>
          </a:prstGeom>
        </p:spPr>
        <p:txBody>
          <a:bodyPr/>
          <a:lstStyle/>
          <a:p>
            <a:pPr algn="ctr">
              <a:defRPr sz="5400"/>
            </a:pPr>
            <a:r>
              <a:rPr lang="en-US" sz="4200" dirty="0">
                <a:solidFill>
                  <a:srgbClr val="000000"/>
                </a:solidFill>
                <a:latin typeface="Helvetica" pitchFamily="2" charset="0"/>
              </a:rPr>
              <a:t>Impurity Levels in Semiconductors</a:t>
            </a:r>
            <a:endParaRPr sz="4200" dirty="0">
              <a:solidFill>
                <a:srgbClr val="000000"/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742221-E6A1-6D4D-8D9F-9868E2F8A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473" y="1270788"/>
            <a:ext cx="6949440" cy="5212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188A52-4FA5-6145-8141-3B7643520EF9}"/>
              </a:ext>
            </a:extLst>
          </p:cNvPr>
          <p:cNvSpPr txBox="1"/>
          <p:nvPr/>
        </p:nvSpPr>
        <p:spPr>
          <a:xfrm>
            <a:off x="7894596" y="1814725"/>
            <a:ext cx="4061875" cy="2062103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Helvetica" pitchFamily="2" charset="0"/>
              </a:rPr>
              <a:t>Experimental</a:t>
            </a:r>
          </a:p>
          <a:p>
            <a:endParaRPr lang="en-US" sz="1000" dirty="0">
              <a:latin typeface="Helvetica" pitchFamily="2" charset="0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" pitchFamily="2" charset="0"/>
                <a:sym typeface="Wingdings" pitchFamily="2" charset="2"/>
              </a:rPr>
              <a:t>Sample preparation difficult with DLTS or CL.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" pitchFamily="2" charset="0"/>
                <a:sym typeface="Wingdings" pitchFamily="2" charset="2"/>
              </a:rPr>
              <a:t>Difficult to assign observed levels to particular defect.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3E1607-BF9C-8E49-91DC-DD8E4ED2A65D}"/>
              </a:ext>
            </a:extLst>
          </p:cNvPr>
          <p:cNvSpPr txBox="1"/>
          <p:nvPr/>
        </p:nvSpPr>
        <p:spPr>
          <a:xfrm>
            <a:off x="7894596" y="4195499"/>
            <a:ext cx="4061875" cy="2492990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Helvetica" pitchFamily="2" charset="0"/>
              </a:rPr>
              <a:t>Density Functional Theory (DFT)</a:t>
            </a:r>
          </a:p>
          <a:p>
            <a:pPr algn="ctr"/>
            <a:endParaRPr lang="en-US" sz="1000" b="1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" pitchFamily="2" charset="0"/>
                <a:sym typeface="Wingdings" pitchFamily="2" charset="2"/>
              </a:rPr>
              <a:t>Large supercells, charge states  expensive.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" pitchFamily="2" charset="0"/>
                <a:sym typeface="Wingdings" pitchFamily="2" charset="2"/>
              </a:rPr>
              <a:t>Prior knowledge not utilized for new defect levels.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09E8B5-12FE-3245-90B4-4B3A1ED32F41}"/>
              </a:ext>
            </a:extLst>
          </p:cNvPr>
          <p:cNvSpPr txBox="1"/>
          <p:nvPr/>
        </p:nvSpPr>
        <p:spPr>
          <a:xfrm>
            <a:off x="7894597" y="1085658"/>
            <a:ext cx="4061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CHALLENGES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11CD438B-A9A7-694E-A23A-824A3F2207A4}"/>
              </a:ext>
            </a:extLst>
          </p:cNvPr>
          <p:cNvSpPr txBox="1">
            <a:spLocks/>
          </p:cNvSpPr>
          <p:nvPr/>
        </p:nvSpPr>
        <p:spPr>
          <a:xfrm>
            <a:off x="11792691" y="6469043"/>
            <a:ext cx="279019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0123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5F75CA6-FD85-474E-83E1-0A277D1A2FF0}"/>
              </a:ext>
            </a:extLst>
          </p:cNvPr>
          <p:cNvSpPr txBox="1"/>
          <p:nvPr/>
        </p:nvSpPr>
        <p:spPr>
          <a:xfrm>
            <a:off x="2895771" y="869012"/>
            <a:ext cx="30942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Semiconductor + impurity</a:t>
            </a:r>
            <a:endParaRPr lang="en-US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itle 12">
            <a:extLst>
              <a:ext uri="{FF2B5EF4-FFF2-40B4-BE49-F238E27FC236}">
                <a16:creationId xmlns:a16="http://schemas.microsoft.com/office/drawing/2014/main" id="{B1D4329B-F980-A940-B461-79A70B2C5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21" y="168442"/>
            <a:ext cx="11879179" cy="671079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rgbClr val="000000"/>
                </a:solidFill>
                <a:latin typeface="Helvetica" pitchFamily="2" charset="0"/>
              </a:rPr>
              <a:t>Predicting Impurity Behavior in Semiconductors</a:t>
            </a:r>
            <a:endParaRPr lang="en-US" sz="3600" baseline="-25000" dirty="0">
              <a:solidFill>
                <a:srgbClr val="000000"/>
              </a:solidFill>
              <a:latin typeface="Arial" panose="020B0604020202020204" pitchFamily="34" charset="0"/>
              <a:ea typeface="Helvetica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EA31A6-FAE5-C04B-AE82-BDC6301B83A7}"/>
              </a:ext>
            </a:extLst>
          </p:cNvPr>
          <p:cNvSpPr txBox="1"/>
          <p:nvPr/>
        </p:nvSpPr>
        <p:spPr>
          <a:xfrm>
            <a:off x="418315" y="1127100"/>
            <a:ext cx="254918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“Computational Study of Pb Substitution in MAPbBr</a:t>
            </a:r>
            <a:r>
              <a:rPr lang="en-US" baseline="-5999" dirty="0"/>
              <a:t>3</a:t>
            </a:r>
            <a:r>
              <a:rPr lang="en-US" dirty="0"/>
              <a:t>”, </a:t>
            </a:r>
            <a:r>
              <a:rPr lang="en-US" b="1" i="1" dirty="0"/>
              <a:t>Chem. Mater.</a:t>
            </a:r>
            <a:r>
              <a:rPr lang="en-US" dirty="0"/>
              <a:t> (2019).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"Machine-learned impurity level prediction for Cd chalcogenides”, </a:t>
            </a:r>
            <a:r>
              <a:rPr lang="en-US" b="1" i="1" dirty="0" err="1"/>
              <a:t>npj</a:t>
            </a:r>
            <a:r>
              <a:rPr lang="en-US" b="1" i="1" dirty="0"/>
              <a:t> </a:t>
            </a:r>
            <a:r>
              <a:rPr lang="en-US" b="1" i="1" dirty="0" err="1"/>
              <a:t>Comput</a:t>
            </a:r>
            <a:r>
              <a:rPr lang="en-US" b="1" i="1" dirty="0"/>
              <a:t>. Mater.</a:t>
            </a:r>
            <a:r>
              <a:rPr lang="en-US" b="1" dirty="0"/>
              <a:t> </a:t>
            </a:r>
            <a:r>
              <a:rPr lang="en-US" dirty="0"/>
              <a:t>(2020).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“Impurity Level Prediction and Screening in Halide Perovskites using Machine Learning”, </a:t>
            </a:r>
            <a:r>
              <a:rPr lang="en-US" i="1" dirty="0"/>
              <a:t>in prep</a:t>
            </a:r>
            <a:r>
              <a:rPr lang="en-US" dirty="0"/>
              <a:t>.</a:t>
            </a:r>
          </a:p>
        </p:txBody>
      </p:sp>
      <p:pic>
        <p:nvPicPr>
          <p:cNvPr id="24" name="Image" descr="Image">
            <a:extLst>
              <a:ext uri="{FF2B5EF4-FFF2-40B4-BE49-F238E27FC236}">
                <a16:creationId xmlns:a16="http://schemas.microsoft.com/office/drawing/2014/main" id="{8349FA8B-AE26-1046-B58A-23C090FFCB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64696" y="1278176"/>
            <a:ext cx="1782723" cy="1785938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557E4E69-F84A-F54C-9783-168C954C2EF3}"/>
              </a:ext>
            </a:extLst>
          </p:cNvPr>
          <p:cNvSpPr/>
          <p:nvPr/>
        </p:nvSpPr>
        <p:spPr>
          <a:xfrm>
            <a:off x="6260951" y="1395511"/>
            <a:ext cx="5671598" cy="1508760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 w="254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Density Functional Theory</a:t>
            </a:r>
          </a:p>
          <a:p>
            <a:pPr algn="ctr"/>
            <a:endParaRPr lang="en-US" sz="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baseline="30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(q) = E(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baseline="30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– E(bulk) + ∑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baseline="-2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µ</a:t>
            </a:r>
            <a:r>
              <a:rPr lang="en-US" baseline="-2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q(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baseline="-2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+E</a:t>
            </a:r>
            <a:r>
              <a:rPr lang="en-US" baseline="-2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vbm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+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baseline="-2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</a:t>
            </a:r>
            <a:endParaRPr lang="en-US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Impurity levels: 𝜀(q</a:t>
            </a:r>
            <a:r>
              <a: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/q</a:t>
            </a:r>
            <a:r>
              <a: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= [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baseline="30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(q</a:t>
            </a:r>
            <a:r>
              <a: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-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baseline="30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(q</a:t>
            </a:r>
            <a:r>
              <a: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] / (q</a:t>
            </a:r>
            <a:r>
              <a: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-q</a:t>
            </a:r>
            <a:r>
              <a: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FE9AD22-B8D4-434A-9C91-4C717A92F936}"/>
              </a:ext>
            </a:extLst>
          </p:cNvPr>
          <p:cNvCxnSpPr>
            <a:cxnSpLocks/>
          </p:cNvCxnSpPr>
          <p:nvPr/>
        </p:nvCxnSpPr>
        <p:spPr>
          <a:xfrm>
            <a:off x="5333569" y="2149892"/>
            <a:ext cx="927383" cy="2581"/>
          </a:xfrm>
          <a:prstGeom prst="straightConnector1">
            <a:avLst/>
          </a:prstGeom>
          <a:ln w="50800">
            <a:solidFill>
              <a:schemeClr val="tx1">
                <a:lumMod val="65000"/>
                <a:lumOff val="35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7517010-A9A0-444B-9D59-55453E30A2D4}"/>
              </a:ext>
            </a:extLst>
          </p:cNvPr>
          <p:cNvGrpSpPr/>
          <p:nvPr/>
        </p:nvGrpSpPr>
        <p:grpSpPr>
          <a:xfrm>
            <a:off x="6139664" y="3265258"/>
            <a:ext cx="4589647" cy="3200400"/>
            <a:chOff x="3171871" y="3457765"/>
            <a:chExt cx="4589647" cy="3200400"/>
          </a:xfrm>
        </p:grpSpPr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10E8783C-EE78-5043-B563-63515D27F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71871" y="3457765"/>
              <a:ext cx="2400300" cy="3200400"/>
            </a:xfrm>
            <a:prstGeom prst="rect">
              <a:avLst/>
            </a:prstGeom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1ED9A1E-BD3A-7C4A-B1D2-EF7EA016AD28}"/>
                </a:ext>
              </a:extLst>
            </p:cNvPr>
            <p:cNvSpPr txBox="1"/>
            <p:nvPr/>
          </p:nvSpPr>
          <p:spPr>
            <a:xfrm>
              <a:off x="3902702" y="3911547"/>
              <a:ext cx="540533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>
                  <a:latin typeface="Arial" panose="020B0604020202020204" pitchFamily="34" charset="0"/>
                  <a:cs typeface="Arial" panose="020B0604020202020204" pitchFamily="34" charset="0"/>
                </a:rPr>
                <a:t>-1/-2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C2AFDC8-CD4A-0247-917B-5AE31E7CA3C7}"/>
                </a:ext>
              </a:extLst>
            </p:cNvPr>
            <p:cNvSpPr txBox="1"/>
            <p:nvPr/>
          </p:nvSpPr>
          <p:spPr>
            <a:xfrm>
              <a:off x="4612943" y="3797602"/>
              <a:ext cx="627095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>
                  <a:latin typeface="Arial" panose="020B0604020202020204" pitchFamily="34" charset="0"/>
                  <a:cs typeface="Arial" panose="020B0604020202020204" pitchFamily="34" charset="0"/>
                </a:rPr>
                <a:t>+2/+1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C9E6EC8-9C75-F043-B48D-FFE9EAC313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57525" y="4057327"/>
              <a:ext cx="1" cy="327936"/>
            </a:xfrm>
            <a:prstGeom prst="line">
              <a:avLst/>
            </a:prstGeom>
            <a:ln w="12700">
              <a:prstDash val="sysDash"/>
              <a:tailEnd type="triangle"/>
            </a:ln>
            <a:effectLst>
              <a:outerShdw blurRad="38100" dist="25400" dir="5400000" sx="1000" sy="1000" rotWithShape="0">
                <a:srgbClr val="000000"/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C57C37B-7148-0347-8D98-91154B6B7F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0376" y="4139542"/>
              <a:ext cx="204242" cy="111833"/>
            </a:xfrm>
            <a:prstGeom prst="line">
              <a:avLst/>
            </a:prstGeom>
            <a:ln w="12700">
              <a:prstDash val="sysDash"/>
              <a:tailEnd type="triangle"/>
            </a:ln>
            <a:effectLst>
              <a:outerShdw blurRad="38100" dist="25400" dir="5400000" sx="1000" sy="1000" rotWithShape="0">
                <a:srgbClr val="000000"/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3E3CEB5-B1F0-914F-9E66-43E8665FA1DC}"/>
                </a:ext>
              </a:extLst>
            </p:cNvPr>
            <p:cNvSpPr txBox="1"/>
            <p:nvPr/>
          </p:nvSpPr>
          <p:spPr>
            <a:xfrm>
              <a:off x="5620751" y="3834553"/>
              <a:ext cx="2140767" cy="2446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Impurity levels 𝜀(q</a:t>
              </a:r>
              <a:r>
                <a:rPr lang="en-US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/q</a:t>
              </a:r>
              <a:r>
                <a:rPr lang="en-US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):</a:t>
              </a:r>
            </a:p>
            <a:p>
              <a:pPr algn="ctr"/>
              <a:endParaRPr lang="en-US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Fermi energies (E</a:t>
              </a:r>
              <a:r>
                <a:rPr lang="en-US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F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) where defect transitions from one stable charge state (q</a:t>
              </a:r>
              <a:r>
                <a:rPr lang="en-US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) to another (q</a:t>
              </a:r>
              <a:r>
                <a:rPr lang="en-US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8D3437-D22D-2D42-B6AC-5B04E090A99B}"/>
              </a:ext>
            </a:extLst>
          </p:cNvPr>
          <p:cNvGrpSpPr/>
          <p:nvPr/>
        </p:nvGrpSpPr>
        <p:grpSpPr>
          <a:xfrm>
            <a:off x="3310077" y="2904272"/>
            <a:ext cx="8622473" cy="3542960"/>
            <a:chOff x="342284" y="3096778"/>
            <a:chExt cx="8622473" cy="3542960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904DBE6-F4F7-5547-B376-673DDEC3AEC0}"/>
                </a:ext>
              </a:extLst>
            </p:cNvPr>
            <p:cNvSpPr txBox="1"/>
            <p:nvPr/>
          </p:nvSpPr>
          <p:spPr>
            <a:xfrm>
              <a:off x="342284" y="4392969"/>
              <a:ext cx="2400300" cy="2246769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defRPr sz="3200"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Descriptors (X)</a:t>
              </a:r>
            </a:p>
            <a:p>
              <a:pPr algn="ctr">
                <a:defRPr sz="16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330387" indent="-312528">
                <a:buClr>
                  <a:srgbClr val="000000"/>
                </a:buClr>
                <a:buSzPct val="145000"/>
                <a:buChar char="•"/>
                <a:defRPr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Elemental properties</a:t>
              </a:r>
            </a:p>
            <a:p>
              <a:pPr marL="330387" indent="-312528">
                <a:buClr>
                  <a:srgbClr val="000000"/>
                </a:buClr>
                <a:buSzPct val="145000"/>
                <a:buChar char="•"/>
                <a:defRPr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Coordination environment</a:t>
              </a:r>
            </a:p>
            <a:p>
              <a:pPr marL="330387" indent="-312528">
                <a:buClr>
                  <a:srgbClr val="000000"/>
                </a:buClr>
                <a:buSzPct val="145000"/>
                <a:buChar char="•"/>
                <a:defRPr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Unit cell defect calculations</a:t>
              </a:r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EE610A68-3D60-984F-8977-599F545EC8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35257" y="3278025"/>
              <a:ext cx="1" cy="1023013"/>
            </a:xfrm>
            <a:prstGeom prst="straightConnector1">
              <a:avLst/>
            </a:prstGeom>
            <a:ln w="50800">
              <a:solidFill>
                <a:schemeClr val="tx1">
                  <a:lumMod val="65000"/>
                  <a:lumOff val="3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6E46252D-F7F4-584E-A787-056A0395DDD5}"/>
                </a:ext>
              </a:extLst>
            </p:cNvPr>
            <p:cNvCxnSpPr>
              <a:cxnSpLocks/>
            </p:cNvCxnSpPr>
            <p:nvPr/>
          </p:nvCxnSpPr>
          <p:spPr>
            <a:xfrm>
              <a:off x="2742584" y="5649838"/>
              <a:ext cx="568623" cy="0"/>
            </a:xfrm>
            <a:prstGeom prst="straightConnector1">
              <a:avLst/>
            </a:prstGeom>
            <a:ln w="50800">
              <a:solidFill>
                <a:schemeClr val="tx1">
                  <a:lumMod val="65000"/>
                  <a:lumOff val="35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57A985A5-8D77-E545-8105-670EE8E6B0AB}"/>
                </a:ext>
              </a:extLst>
            </p:cNvPr>
            <p:cNvCxnSpPr>
              <a:cxnSpLocks/>
              <a:stCxn id="68" idx="0"/>
            </p:cNvCxnSpPr>
            <p:nvPr/>
          </p:nvCxnSpPr>
          <p:spPr>
            <a:xfrm flipV="1">
              <a:off x="6128958" y="3096778"/>
              <a:ext cx="0" cy="1798680"/>
            </a:xfrm>
            <a:prstGeom prst="straightConnector1">
              <a:avLst/>
            </a:prstGeom>
            <a:ln w="50800">
              <a:solidFill>
                <a:schemeClr val="tx1">
                  <a:lumMod val="65000"/>
                  <a:lumOff val="35000"/>
                </a:schemeClr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668838CA-791C-164A-8598-78A05B24E733}"/>
                </a:ext>
              </a:extLst>
            </p:cNvPr>
            <p:cNvSpPr/>
            <p:nvPr/>
          </p:nvSpPr>
          <p:spPr>
            <a:xfrm>
              <a:off x="3293159" y="4895458"/>
              <a:ext cx="5671598" cy="1508760"/>
            </a:xfrm>
            <a:prstGeom prst="roundRect">
              <a:avLst/>
            </a:prstGeom>
            <a:solidFill>
              <a:schemeClr val="bg1">
                <a:lumMod val="85000"/>
                <a:alpha val="50000"/>
              </a:schemeClr>
            </a:solidFill>
            <a:ln w="254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Machine Learning</a:t>
              </a:r>
            </a:p>
            <a:p>
              <a:pPr algn="ctr"/>
              <a:endParaRPr lang="en-US" sz="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14313" indent="-214313">
                <a:buFont typeface="Arial" panose="020B0604020202020204" pitchFamily="34" charset="0"/>
                <a:buChar char="•"/>
              </a:pPr>
              <a:endParaRPr lang="en-US" sz="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14313" indent="-214313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Linear correlation coefficients between X and P</a:t>
              </a:r>
              <a:endPara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14313" indent="-214313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Regression (</a:t>
              </a:r>
              <a:r>
                <a:rPr lang="en-US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eg.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random forest) model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itchFamily="2" charset="2"/>
                </a:rPr>
                <a:t> 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 = f(X) 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5E15A40D-5EAB-4A4C-9612-67331EEA192B}"/>
              </a:ext>
            </a:extLst>
          </p:cNvPr>
          <p:cNvGrpSpPr/>
          <p:nvPr/>
        </p:nvGrpSpPr>
        <p:grpSpPr>
          <a:xfrm>
            <a:off x="6279000" y="3453691"/>
            <a:ext cx="5236749" cy="830997"/>
            <a:chOff x="3311207" y="3646197"/>
            <a:chExt cx="5236749" cy="830997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73F390B-5CF3-424B-B1BB-A21795950FFB}"/>
                </a:ext>
              </a:extLst>
            </p:cNvPr>
            <p:cNvSpPr txBox="1"/>
            <p:nvPr/>
          </p:nvSpPr>
          <p:spPr>
            <a:xfrm>
              <a:off x="3311207" y="3646197"/>
              <a:ext cx="24483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Expensive DFT Computation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0278C55-1666-854C-936E-4E5E7187CBFF}"/>
                </a:ext>
              </a:extLst>
            </p:cNvPr>
            <p:cNvSpPr txBox="1"/>
            <p:nvPr/>
          </p:nvSpPr>
          <p:spPr>
            <a:xfrm>
              <a:off x="6438961" y="3646197"/>
              <a:ext cx="210899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432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ML prediction On-demand</a:t>
              </a:r>
            </a:p>
          </p:txBody>
        </p:sp>
      </p:grpSp>
      <p:sp>
        <p:nvSpPr>
          <p:cNvPr id="72" name="Slide Number">
            <a:extLst>
              <a:ext uri="{FF2B5EF4-FFF2-40B4-BE49-F238E27FC236}">
                <a16:creationId xmlns:a16="http://schemas.microsoft.com/office/drawing/2014/main" id="{863EE855-F4AF-8942-B882-F68D56653E57}"/>
              </a:ext>
            </a:extLst>
          </p:cNvPr>
          <p:cNvSpPr txBox="1">
            <a:spLocks/>
          </p:cNvSpPr>
          <p:nvPr/>
        </p:nvSpPr>
        <p:spPr>
          <a:xfrm>
            <a:off x="11792691" y="6469043"/>
            <a:ext cx="279019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287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2">
            <a:extLst>
              <a:ext uri="{FF2B5EF4-FFF2-40B4-BE49-F238E27FC236}">
                <a16:creationId xmlns:a16="http://schemas.microsoft.com/office/drawing/2014/main" id="{B1D4329B-F980-A940-B461-79A70B2C5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21" y="168442"/>
            <a:ext cx="11879179" cy="671079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rgbClr val="000000"/>
                </a:solidFill>
                <a:latin typeface="Helvetica" pitchFamily="2" charset="0"/>
              </a:rPr>
              <a:t>DFT Dataset for Machine Learning</a:t>
            </a:r>
            <a:endParaRPr lang="en-US" sz="3600" baseline="-25000" dirty="0">
              <a:solidFill>
                <a:srgbClr val="000000"/>
              </a:solidFill>
              <a:latin typeface="Arial" panose="020B0604020202020204" pitchFamily="34" charset="0"/>
              <a:ea typeface="Helvetica" charset="0"/>
              <a:cs typeface="Arial" panose="020B0604020202020204" pitchFamily="34" charset="0"/>
            </a:endParaRPr>
          </a:p>
        </p:txBody>
      </p:sp>
      <p:sp>
        <p:nvSpPr>
          <p:cNvPr id="72" name="Slide Number">
            <a:extLst>
              <a:ext uri="{FF2B5EF4-FFF2-40B4-BE49-F238E27FC236}">
                <a16:creationId xmlns:a16="http://schemas.microsoft.com/office/drawing/2014/main" id="{863EE855-F4AF-8942-B882-F68D56653E57}"/>
              </a:ext>
            </a:extLst>
          </p:cNvPr>
          <p:cNvSpPr txBox="1">
            <a:spLocks/>
          </p:cNvSpPr>
          <p:nvPr/>
        </p:nvSpPr>
        <p:spPr>
          <a:xfrm>
            <a:off x="11792691" y="6469043"/>
            <a:ext cx="279019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3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91F7A75-A8F7-B241-B117-A69EFB0981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592000"/>
              </p:ext>
            </p:extLst>
          </p:nvPr>
        </p:nvGraphicFramePr>
        <p:xfrm>
          <a:off x="527408" y="974561"/>
          <a:ext cx="11137182" cy="4248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2728">
                  <a:extLst>
                    <a:ext uri="{9D8B030D-6E8A-4147-A177-3AD203B41FA5}">
                      <a16:colId xmlns:a16="http://schemas.microsoft.com/office/drawing/2014/main" val="1235927485"/>
                    </a:ext>
                  </a:extLst>
                </a:gridCol>
                <a:gridCol w="1095574">
                  <a:extLst>
                    <a:ext uri="{9D8B030D-6E8A-4147-A177-3AD203B41FA5}">
                      <a16:colId xmlns:a16="http://schemas.microsoft.com/office/drawing/2014/main" val="641023635"/>
                    </a:ext>
                  </a:extLst>
                </a:gridCol>
                <a:gridCol w="825894">
                  <a:extLst>
                    <a:ext uri="{9D8B030D-6E8A-4147-A177-3AD203B41FA5}">
                      <a16:colId xmlns:a16="http://schemas.microsoft.com/office/drawing/2014/main" val="3347124157"/>
                    </a:ext>
                  </a:extLst>
                </a:gridCol>
                <a:gridCol w="1151984">
                  <a:extLst>
                    <a:ext uri="{9D8B030D-6E8A-4147-A177-3AD203B41FA5}">
                      <a16:colId xmlns:a16="http://schemas.microsoft.com/office/drawing/2014/main" val="1580476599"/>
                    </a:ext>
                  </a:extLst>
                </a:gridCol>
                <a:gridCol w="1157274">
                  <a:extLst>
                    <a:ext uri="{9D8B030D-6E8A-4147-A177-3AD203B41FA5}">
                      <a16:colId xmlns:a16="http://schemas.microsoft.com/office/drawing/2014/main" val="2087476122"/>
                    </a:ext>
                  </a:extLst>
                </a:gridCol>
                <a:gridCol w="1157274">
                  <a:extLst>
                    <a:ext uri="{9D8B030D-6E8A-4147-A177-3AD203B41FA5}">
                      <a16:colId xmlns:a16="http://schemas.microsoft.com/office/drawing/2014/main" val="3858880623"/>
                    </a:ext>
                  </a:extLst>
                </a:gridCol>
                <a:gridCol w="946093">
                  <a:extLst>
                    <a:ext uri="{9D8B030D-6E8A-4147-A177-3AD203B41FA5}">
                      <a16:colId xmlns:a16="http://schemas.microsoft.com/office/drawing/2014/main" val="4110709490"/>
                    </a:ext>
                  </a:extLst>
                </a:gridCol>
                <a:gridCol w="849537">
                  <a:extLst>
                    <a:ext uri="{9D8B030D-6E8A-4147-A177-3AD203B41FA5}">
                      <a16:colId xmlns:a16="http://schemas.microsoft.com/office/drawing/2014/main" val="1391531814"/>
                    </a:ext>
                  </a:extLst>
                </a:gridCol>
                <a:gridCol w="785206">
                  <a:extLst>
                    <a:ext uri="{9D8B030D-6E8A-4147-A177-3AD203B41FA5}">
                      <a16:colId xmlns:a16="http://schemas.microsoft.com/office/drawing/2014/main" val="2912613703"/>
                    </a:ext>
                  </a:extLst>
                </a:gridCol>
                <a:gridCol w="785206">
                  <a:extLst>
                    <a:ext uri="{9D8B030D-6E8A-4147-A177-3AD203B41FA5}">
                      <a16:colId xmlns:a16="http://schemas.microsoft.com/office/drawing/2014/main" val="945042314"/>
                    </a:ext>
                  </a:extLst>
                </a:gridCol>
                <a:gridCol w="785206">
                  <a:extLst>
                    <a:ext uri="{9D8B030D-6E8A-4147-A177-3AD203B41FA5}">
                      <a16:colId xmlns:a16="http://schemas.microsoft.com/office/drawing/2014/main" val="481308873"/>
                    </a:ext>
                  </a:extLst>
                </a:gridCol>
                <a:gridCol w="785206">
                  <a:extLst>
                    <a:ext uri="{9D8B030D-6E8A-4147-A177-3AD203B41FA5}">
                      <a16:colId xmlns:a16="http://schemas.microsoft.com/office/drawing/2014/main" val="3432531191"/>
                    </a:ext>
                  </a:extLst>
                </a:gridCol>
              </a:tblGrid>
              <a:tr h="1701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CdX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Doping Site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∆H(Cd-rich)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∆H(Mod)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∆H(Te-rich)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(+3/+2)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(+2/+1)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(+1/0)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(0/-1)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(-1/-2)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(-2/-3)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1747509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2.09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2.88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-0.97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-0.67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-0.40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-0.08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95983114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-0.91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-0.65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-0.33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41249441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M_i_Te_site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Rh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4.88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1.83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26411276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M_Te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6.75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7.22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7.70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-0.49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1.72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55746981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3.27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-0.64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-0.33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2.21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8668306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-0.65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-0.32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1.84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2.22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98795812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M_i_Cd_site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1.72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-0.85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-0.29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1.77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2.23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7497774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M_i_Te_site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2.61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-0.84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-0.22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1.80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2.26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95867210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-0.88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1.79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464555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5.88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6.53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2540708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M_i_Cd_site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1.63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-0.83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1.82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43546591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M_i_Cd_site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Hg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1.78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1.76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-0.65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1.66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2.06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1612494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M_i_old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2.22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-0.74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-0.40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1.72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2.08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9025682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M_i_Se_site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3.68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3.03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-0.65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-0.32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8440847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-0.64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-0.41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1.66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3645354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M_i_S_site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5.23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4.57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3.91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-0.06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2.69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6974916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M_i_Cd_site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4.81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-0.27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2.71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31403400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6.22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5.56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-0.87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-0.30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2.75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4131490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M_i_old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4.65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3.99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-0.65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2.75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42083539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M_i_Se_site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2.22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2.02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-0.62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-0.19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2.09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2.89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5739748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6.04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4.73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-0.80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2.94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4271434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Pb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-0.68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-0.16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1.67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2.97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01868128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M_i_old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3.03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3.25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-0.43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39872200"/>
                  </a:ext>
                </a:extLst>
              </a:tr>
              <a:tr h="143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-0.77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9360008"/>
                  </a:ext>
                </a:extLst>
              </a:tr>
              <a:tr h="170130"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013927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C1AE5EF-9EC6-9D49-86EF-26B405067258}"/>
              </a:ext>
            </a:extLst>
          </p:cNvPr>
          <p:cNvSpPr txBox="1"/>
          <p:nvPr/>
        </p:nvSpPr>
        <p:spPr>
          <a:xfrm>
            <a:off x="837030" y="5576491"/>
            <a:ext cx="1051794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Dataset 1: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Formation Enthalpies (∆H)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945 impurities 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1" u="sng" dirty="0">
                <a:latin typeface="Arial" panose="020B0604020202020204" pitchFamily="34" charset="0"/>
                <a:cs typeface="Arial" panose="020B0604020202020204" pitchFamily="34" charset="0"/>
              </a:rPr>
              <a:t>945 points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(each)</a:t>
            </a:r>
          </a:p>
          <a:p>
            <a:pPr algn="ctr"/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Dataset 2: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Charge Transition Levels (𝜀(q</a:t>
            </a:r>
            <a:r>
              <a:rPr lang="en-US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/q</a:t>
            </a:r>
            <a:r>
              <a:rPr lang="en-US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))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381 impurities 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1" u="sng" dirty="0">
                <a:latin typeface="Arial" panose="020B0604020202020204" pitchFamily="34" charset="0"/>
                <a:cs typeface="Arial" panose="020B0604020202020204" pitchFamily="34" charset="0"/>
              </a:rPr>
              <a:t>2286 points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(combined)</a:t>
            </a:r>
          </a:p>
        </p:txBody>
      </p:sp>
    </p:spTree>
    <p:extLst>
      <p:ext uri="{BB962C8B-B14F-4D97-AF65-F5344CB8AC3E}">
        <p14:creationId xmlns:p14="http://schemas.microsoft.com/office/powerpoint/2010/main" val="449560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BD18BF9-FC3F-1940-9C50-70B66B8E0C9F}"/>
              </a:ext>
            </a:extLst>
          </p:cNvPr>
          <p:cNvSpPr txBox="1"/>
          <p:nvPr/>
        </p:nvSpPr>
        <p:spPr>
          <a:xfrm>
            <a:off x="9008858" y="1372899"/>
            <a:ext cx="3085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Root mean square error (RMSE) between DFT and experiments </a:t>
            </a:r>
          </a:p>
          <a:p>
            <a:pPr algn="ctr"/>
            <a:r>
              <a:rPr lang="en-US" sz="2400" dirty="0"/>
              <a:t>= 0.22 eV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BE3761A-06DF-3244-ABDE-FAEFC2F31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357" y="1236037"/>
            <a:ext cx="8382000" cy="5029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F8F2510-0558-E048-8C04-8D79BE5476AA}"/>
              </a:ext>
            </a:extLst>
          </p:cNvPr>
          <p:cNvSpPr txBox="1"/>
          <p:nvPr/>
        </p:nvSpPr>
        <p:spPr>
          <a:xfrm>
            <a:off x="9008858" y="3602619"/>
            <a:ext cx="30857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models with similar accuracy can replace DFT computations and lead to accelerated screening.</a:t>
            </a:r>
          </a:p>
        </p:txBody>
      </p:sp>
      <p:sp>
        <p:nvSpPr>
          <p:cNvPr id="12" name="Shape 134">
            <a:extLst>
              <a:ext uri="{FF2B5EF4-FFF2-40B4-BE49-F238E27FC236}">
                <a16:creationId xmlns:a16="http://schemas.microsoft.com/office/drawing/2014/main" id="{D7865985-1AA5-974C-B43A-FE24F0FD168B}"/>
              </a:ext>
            </a:extLst>
          </p:cNvPr>
          <p:cNvSpPr txBox="1">
            <a:spLocks/>
          </p:cNvSpPr>
          <p:nvPr/>
        </p:nvSpPr>
        <p:spPr>
          <a:xfrm>
            <a:off x="471056" y="331783"/>
            <a:ext cx="11873344" cy="7619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200" b="1" i="0" kern="1200" cap="none" baseline="0">
                <a:solidFill>
                  <a:schemeClr val="tx1">
                    <a:lumMod val="50000"/>
                  </a:schemeClr>
                </a:solidFill>
                <a:latin typeface="Arial Rounded MT Bold"/>
                <a:ea typeface="+mj-ea"/>
                <a:cs typeface="Arial Rounded MT Bold"/>
              </a:defRPr>
            </a:lvl1pPr>
          </a:lstStyle>
          <a:p>
            <a:pPr algn="ctr">
              <a:defRPr sz="5400"/>
            </a:pPr>
            <a:r>
              <a:rPr lang="en-US" sz="4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𝜀(q</a:t>
            </a:r>
            <a:r>
              <a:rPr lang="en-US" sz="4400" baseline="-25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/q</a:t>
            </a:r>
            <a:r>
              <a:rPr lang="en-US" sz="4400" baseline="-25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4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): </a:t>
            </a:r>
            <a:r>
              <a:rPr lang="en-US" sz="4400" dirty="0">
                <a:solidFill>
                  <a:srgbClr val="000000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</a:rPr>
              <a:t>DFT vs Experiments</a:t>
            </a:r>
            <a:endParaRPr lang="en-US" sz="4200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71AF61-BF02-7D40-A0DE-52E0823CC6D9}"/>
              </a:ext>
            </a:extLst>
          </p:cNvPr>
          <p:cNvSpPr txBox="1"/>
          <p:nvPr/>
        </p:nvSpPr>
        <p:spPr>
          <a:xfrm>
            <a:off x="7699420" y="1497456"/>
            <a:ext cx="753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 err="1"/>
              <a:t>CdTe</a:t>
            </a:r>
            <a:endParaRPr lang="en-US" b="1" i="1" dirty="0"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1497D65D-22A0-914C-A80F-BF2831A54FB4}"/>
              </a:ext>
            </a:extLst>
          </p:cNvPr>
          <p:cNvSpPr txBox="1">
            <a:spLocks/>
          </p:cNvSpPr>
          <p:nvPr/>
        </p:nvSpPr>
        <p:spPr>
          <a:xfrm>
            <a:off x="11792691" y="6469043"/>
            <a:ext cx="279019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C00709-28AD-E147-B67A-C97008693C43}"/>
              </a:ext>
            </a:extLst>
          </p:cNvPr>
          <p:cNvSpPr txBox="1"/>
          <p:nvPr/>
        </p:nvSpPr>
        <p:spPr>
          <a:xfrm>
            <a:off x="797956" y="6276065"/>
            <a:ext cx="10914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"Machine-learned impurity level prediction for Cd chalcogenides”, </a:t>
            </a:r>
            <a:r>
              <a:rPr lang="en-US" i="1" dirty="0" err="1"/>
              <a:t>npj</a:t>
            </a:r>
            <a:r>
              <a:rPr lang="en-US" i="1" dirty="0"/>
              <a:t> </a:t>
            </a:r>
            <a:r>
              <a:rPr lang="en-US" i="1" dirty="0" err="1"/>
              <a:t>Comput</a:t>
            </a:r>
            <a:r>
              <a:rPr lang="en-US" i="1" dirty="0"/>
              <a:t>. Mater.</a:t>
            </a:r>
            <a:r>
              <a:rPr lang="en-US" dirty="0"/>
              <a:t> (2020).</a:t>
            </a:r>
          </a:p>
        </p:txBody>
      </p:sp>
    </p:spTree>
    <p:extLst>
      <p:ext uri="{BB962C8B-B14F-4D97-AF65-F5344CB8AC3E}">
        <p14:creationId xmlns:p14="http://schemas.microsoft.com/office/powerpoint/2010/main" val="14092284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1F865E-AC22-CA4E-84CF-EBAA7A92D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85" y="941366"/>
            <a:ext cx="7680960" cy="5120640"/>
          </a:xfrm>
          <a:prstGeom prst="rect">
            <a:avLst/>
          </a:prstGeom>
          <a:ln>
            <a:noFill/>
          </a:ln>
        </p:spPr>
      </p:pic>
      <p:sp>
        <p:nvSpPr>
          <p:cNvPr id="4" name="Shape 134">
            <a:extLst>
              <a:ext uri="{FF2B5EF4-FFF2-40B4-BE49-F238E27FC236}">
                <a16:creationId xmlns:a16="http://schemas.microsoft.com/office/drawing/2014/main" id="{F6A01005-E13D-774D-8696-78A26DF8EF85}"/>
              </a:ext>
            </a:extLst>
          </p:cNvPr>
          <p:cNvSpPr txBox="1">
            <a:spLocks/>
          </p:cNvSpPr>
          <p:nvPr/>
        </p:nvSpPr>
        <p:spPr>
          <a:xfrm>
            <a:off x="318656" y="179383"/>
            <a:ext cx="11873344" cy="7619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200" b="1" i="0" kern="1200" cap="none" baseline="0">
                <a:solidFill>
                  <a:schemeClr val="tx1">
                    <a:lumMod val="50000"/>
                  </a:schemeClr>
                </a:solidFill>
                <a:latin typeface="Arial Rounded MT Bold"/>
                <a:ea typeface="+mj-ea"/>
                <a:cs typeface="Arial Rounded MT Bold"/>
              </a:defRPr>
            </a:lvl1pPr>
          </a:lstStyle>
          <a:p>
            <a:pPr algn="ctr">
              <a:defRPr sz="5400"/>
            </a:pPr>
            <a:r>
              <a:rPr lang="en-US" sz="42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Correlation between descriptors &amp; properties</a:t>
            </a:r>
            <a:endParaRPr lang="en-US" sz="4200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BCD75-58FB-744C-A84F-F7624D1646A4}"/>
              </a:ext>
            </a:extLst>
          </p:cNvPr>
          <p:cNvSpPr txBox="1"/>
          <p:nvPr/>
        </p:nvSpPr>
        <p:spPr>
          <a:xfrm>
            <a:off x="8137703" y="2153021"/>
            <a:ext cx="390244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Descriptors from unit cell defect calculations show largest correlations.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Unit cell defect VBM &amp; CBM have &gt; 80% correlation with +1/0 &amp; -1/0 transition levels.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Unit cell defect ∆H is 90% correlated with supercell ∆H.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AFE6651-B7BF-9C43-8ED1-FA1E5495A699}"/>
              </a:ext>
            </a:extLst>
          </p:cNvPr>
          <p:cNvCxnSpPr>
            <a:cxnSpLocks/>
          </p:cNvCxnSpPr>
          <p:nvPr/>
        </p:nvCxnSpPr>
        <p:spPr>
          <a:xfrm>
            <a:off x="1590173" y="5259408"/>
            <a:ext cx="3537643" cy="0"/>
          </a:xfrm>
          <a:prstGeom prst="straightConnector1">
            <a:avLst/>
          </a:prstGeom>
          <a:ln w="38100">
            <a:solidFill>
              <a:schemeClr val="tx1"/>
            </a:solidFill>
            <a:headEnd type="arrow" w="lg" len="sm"/>
            <a:tailEnd type="arrow" w="lg" len="sm"/>
          </a:ln>
          <a:effectLst>
            <a:outerShdw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92E9437-5085-C340-A9A7-E352EB7C0783}"/>
              </a:ext>
            </a:extLst>
          </p:cNvPr>
          <p:cNvCxnSpPr>
            <a:cxnSpLocks/>
          </p:cNvCxnSpPr>
          <p:nvPr/>
        </p:nvCxnSpPr>
        <p:spPr>
          <a:xfrm>
            <a:off x="5737416" y="6190907"/>
            <a:ext cx="1676400" cy="0"/>
          </a:xfrm>
          <a:prstGeom prst="straightConnector1">
            <a:avLst/>
          </a:prstGeom>
          <a:ln w="38100">
            <a:solidFill>
              <a:schemeClr val="tx1"/>
            </a:solidFill>
            <a:headEnd type="arrow" w="lg" len="sm"/>
            <a:tailEnd type="arrow" w="lg" len="sm"/>
          </a:ln>
          <a:effectLst>
            <a:outerShdw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10B282B-7F55-A645-AD7B-D9B691A097F5}"/>
              </a:ext>
            </a:extLst>
          </p:cNvPr>
          <p:cNvSpPr txBox="1"/>
          <p:nvPr/>
        </p:nvSpPr>
        <p:spPr>
          <a:xfrm>
            <a:off x="5149584" y="6328250"/>
            <a:ext cx="2852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Unit cell defect calculation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0E061F-B2DB-BB4C-8776-9AA13D93C1ED}"/>
              </a:ext>
            </a:extLst>
          </p:cNvPr>
          <p:cNvSpPr txBox="1"/>
          <p:nvPr/>
        </p:nvSpPr>
        <p:spPr>
          <a:xfrm>
            <a:off x="1952198" y="536846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Elemental properties of 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1E795-4BC2-8249-8183-73D44B89268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5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BFE64-D385-FF4B-BEC1-30BDFCAF8C37}"/>
              </a:ext>
            </a:extLst>
          </p:cNvPr>
          <p:cNvSpPr/>
          <p:nvPr/>
        </p:nvSpPr>
        <p:spPr>
          <a:xfrm>
            <a:off x="8001647" y="1139944"/>
            <a:ext cx="40913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DATASET:</a:t>
            </a:r>
            <a:r>
              <a:rPr lang="en-US" sz="2400" dirty="0"/>
              <a:t> ~ 400 impurities in </a:t>
            </a:r>
            <a:r>
              <a:rPr lang="en-US" sz="2400" dirty="0" err="1"/>
              <a:t>CdTe</a:t>
            </a:r>
            <a:r>
              <a:rPr lang="en-US" sz="2400" dirty="0"/>
              <a:t>, </a:t>
            </a:r>
            <a:r>
              <a:rPr lang="en-US" sz="2400" dirty="0" err="1"/>
              <a:t>CdSe</a:t>
            </a:r>
            <a:r>
              <a:rPr lang="en-US" sz="2400" dirty="0"/>
              <a:t> and </a:t>
            </a:r>
            <a:r>
              <a:rPr lang="en-US" sz="2400" dirty="0" err="1"/>
              <a:t>CdS</a:t>
            </a:r>
            <a:r>
              <a:rPr lang="en-US" sz="2400" dirty="0"/>
              <a:t>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37C787C-CCBA-FE4D-9EF8-2494E01B62D0}"/>
              </a:ext>
            </a:extLst>
          </p:cNvPr>
          <p:cNvGrpSpPr/>
          <p:nvPr/>
        </p:nvGrpSpPr>
        <p:grpSpPr>
          <a:xfrm>
            <a:off x="1488080" y="3463950"/>
            <a:ext cx="9237705" cy="3268324"/>
            <a:chOff x="1488080" y="3463950"/>
            <a:chExt cx="9237705" cy="326832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B26290E-2B19-B14D-B6CC-6C0937A66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98048" y="3463950"/>
              <a:ext cx="3097504" cy="2286000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5E8544F-3BD6-EE45-89EC-131AA0C1F471}"/>
                </a:ext>
              </a:extLst>
            </p:cNvPr>
            <p:cNvSpPr txBox="1"/>
            <p:nvPr/>
          </p:nvSpPr>
          <p:spPr>
            <a:xfrm>
              <a:off x="1488080" y="5808944"/>
              <a:ext cx="331744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Impurity simulated in an 8 atom unit cell; two orders of magnitude cheaper calculation</a:t>
              </a:r>
            </a:p>
          </p:txBody>
        </p:sp>
        <p:pic>
          <p:nvPicPr>
            <p:cNvPr id="14" name="Image" descr="Image">
              <a:extLst>
                <a:ext uri="{FF2B5EF4-FFF2-40B4-BE49-F238E27FC236}">
                  <a16:creationId xmlns:a16="http://schemas.microsoft.com/office/drawing/2014/main" id="{D87DF721-F38F-1043-B9CB-A5E8F2528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70074" y="3501686"/>
              <a:ext cx="2555711" cy="2560320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6" name="Slide Number">
            <a:extLst>
              <a:ext uri="{FF2B5EF4-FFF2-40B4-BE49-F238E27FC236}">
                <a16:creationId xmlns:a16="http://schemas.microsoft.com/office/drawing/2014/main" id="{10E96A48-3E9B-124C-953B-6DF64B4FF4E7}"/>
              </a:ext>
            </a:extLst>
          </p:cNvPr>
          <p:cNvSpPr txBox="1">
            <a:spLocks/>
          </p:cNvSpPr>
          <p:nvPr/>
        </p:nvSpPr>
        <p:spPr>
          <a:xfrm>
            <a:off x="11792691" y="6469043"/>
            <a:ext cx="279019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873109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CC472-ADA2-1D47-AB8C-944160FF434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D0DAFBB-82F5-034F-86AC-66A923CD61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332793"/>
              </p:ext>
            </p:extLst>
          </p:nvPr>
        </p:nvGraphicFramePr>
        <p:xfrm>
          <a:off x="514349" y="1011255"/>
          <a:ext cx="11163302" cy="432598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8503">
                  <a:extLst>
                    <a:ext uri="{9D8B030D-6E8A-4147-A177-3AD203B41FA5}">
                      <a16:colId xmlns:a16="http://schemas.microsoft.com/office/drawing/2014/main" val="719629949"/>
                    </a:ext>
                  </a:extLst>
                </a:gridCol>
                <a:gridCol w="1177515">
                  <a:extLst>
                    <a:ext uri="{9D8B030D-6E8A-4147-A177-3AD203B41FA5}">
                      <a16:colId xmlns:a16="http://schemas.microsoft.com/office/drawing/2014/main" val="3921114565"/>
                    </a:ext>
                  </a:extLst>
                </a:gridCol>
                <a:gridCol w="692656">
                  <a:extLst>
                    <a:ext uri="{9D8B030D-6E8A-4147-A177-3AD203B41FA5}">
                      <a16:colId xmlns:a16="http://schemas.microsoft.com/office/drawing/2014/main" val="816289536"/>
                    </a:ext>
                  </a:extLst>
                </a:gridCol>
                <a:gridCol w="1254136">
                  <a:extLst>
                    <a:ext uri="{9D8B030D-6E8A-4147-A177-3AD203B41FA5}">
                      <a16:colId xmlns:a16="http://schemas.microsoft.com/office/drawing/2014/main" val="391643920"/>
                    </a:ext>
                  </a:extLst>
                </a:gridCol>
                <a:gridCol w="1234911">
                  <a:extLst>
                    <a:ext uri="{9D8B030D-6E8A-4147-A177-3AD203B41FA5}">
                      <a16:colId xmlns:a16="http://schemas.microsoft.com/office/drawing/2014/main" val="2012749420"/>
                    </a:ext>
                  </a:extLst>
                </a:gridCol>
                <a:gridCol w="1065229">
                  <a:extLst>
                    <a:ext uri="{9D8B030D-6E8A-4147-A177-3AD203B41FA5}">
                      <a16:colId xmlns:a16="http://schemas.microsoft.com/office/drawing/2014/main" val="3895780334"/>
                    </a:ext>
                  </a:extLst>
                </a:gridCol>
                <a:gridCol w="886120">
                  <a:extLst>
                    <a:ext uri="{9D8B030D-6E8A-4147-A177-3AD203B41FA5}">
                      <a16:colId xmlns:a16="http://schemas.microsoft.com/office/drawing/2014/main" val="369222418"/>
                    </a:ext>
                  </a:extLst>
                </a:gridCol>
                <a:gridCol w="499620">
                  <a:extLst>
                    <a:ext uri="{9D8B030D-6E8A-4147-A177-3AD203B41FA5}">
                      <a16:colId xmlns:a16="http://schemas.microsoft.com/office/drawing/2014/main" val="2884676036"/>
                    </a:ext>
                  </a:extLst>
                </a:gridCol>
                <a:gridCol w="1074656">
                  <a:extLst>
                    <a:ext uri="{9D8B030D-6E8A-4147-A177-3AD203B41FA5}">
                      <a16:colId xmlns:a16="http://schemas.microsoft.com/office/drawing/2014/main" val="192635431"/>
                    </a:ext>
                  </a:extLst>
                </a:gridCol>
                <a:gridCol w="1036948">
                  <a:extLst>
                    <a:ext uri="{9D8B030D-6E8A-4147-A177-3AD203B41FA5}">
                      <a16:colId xmlns:a16="http://schemas.microsoft.com/office/drawing/2014/main" val="1636743313"/>
                    </a:ext>
                  </a:extLst>
                </a:gridCol>
                <a:gridCol w="1393008">
                  <a:extLst>
                    <a:ext uri="{9D8B030D-6E8A-4147-A177-3AD203B41FA5}">
                      <a16:colId xmlns:a16="http://schemas.microsoft.com/office/drawing/2014/main" val="322387262"/>
                    </a:ext>
                  </a:extLst>
                </a:gridCol>
              </a:tblGrid>
              <a:tr h="2276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CdX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Doping Site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Delta Ion. </a:t>
                      </a:r>
                      <a:r>
                        <a:rPr lang="en-US" sz="1200" b="1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</a:t>
                      </a:r>
                      <a:r>
                        <a:rPr lang="en-US" sz="12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Delta At. Rad.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Delta EN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Delta Val.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…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Unit_cell_def</a:t>
                      </a:r>
                      <a:r>
                        <a:rPr lang="en-US" sz="12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CBM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Unit_cell_def</a:t>
                      </a:r>
                      <a:r>
                        <a:rPr lang="en-US" sz="12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∆H(Mod)</a:t>
                      </a: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Unit_cell_def</a:t>
                      </a:r>
                      <a:r>
                        <a:rPr lang="en-US" sz="12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∆H(X-rich)</a:t>
                      </a: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2420657406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-347.5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0.061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-0.71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1.156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1.048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1710547968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-371.9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-0.76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1.316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1.173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1.083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1582764104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M_i_Te_site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-448.9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1.647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1.942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1.965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2736374782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-464.7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2.140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2.326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2.481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707587958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M_Se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-492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1.181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2.000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3.000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3.000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1535827731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31.7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-0.369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2.718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0.770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0.651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1423752067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M_i_Cd_site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-130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-0.38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2.907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0.113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0.114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1384290606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M_i_Te_site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-277.9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0.481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-0.69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2.995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2761507331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-318.2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0.661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-0.74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2.995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1.276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1.277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425071337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M_Se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-364.8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0.731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2.897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1.807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1.808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4029959284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M_i_Cd_site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-67.1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2.846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1750889896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M_i_Cd_site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-290.1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-0.059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-0.08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3.547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1.214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2225464551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M_i_old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-288.9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-0.079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3.032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2230056063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M_i_Se_site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-309.4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0.171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3.327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2239257741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-278.4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2.854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3520316015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M_i_S_site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218.7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-0.579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3.506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5.499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5.025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2103397187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M_i_Cd_site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-81.3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-0.169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3.408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1.755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1.281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759694393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-105.6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-0.119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3.541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0.737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3788295252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M_i_old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-159.1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0.131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3.491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1.076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1.077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443400018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M_i_Se_site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-152.2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3.457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1859020048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534.6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-0.569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2.140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4.523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3.970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3810714480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M_Cd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-0.209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2.945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2.574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2.045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477782889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M_i_old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79.3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-0.099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3.116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1.953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1.502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4095690473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M_S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-34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3.375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4.104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4.342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2946152978"/>
                  </a:ext>
                </a:extLst>
              </a:tr>
              <a:tr h="123266"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778" marR="5778" marT="5778" marB="0" anchor="b"/>
                </a:tc>
                <a:extLst>
                  <a:ext uri="{0D108BD9-81ED-4DB2-BD59-A6C34878D82A}">
                    <a16:rowId xmlns:a16="http://schemas.microsoft.com/office/drawing/2014/main" val="731170228"/>
                  </a:ext>
                </a:extLst>
              </a:tr>
            </a:tbl>
          </a:graphicData>
        </a:graphic>
      </p:graphicFrame>
      <p:sp>
        <p:nvSpPr>
          <p:cNvPr id="6" name="Title 12">
            <a:extLst>
              <a:ext uri="{FF2B5EF4-FFF2-40B4-BE49-F238E27FC236}">
                <a16:creationId xmlns:a16="http://schemas.microsoft.com/office/drawing/2014/main" id="{160B7D37-ADEF-704B-B8E9-A11165D6C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21" y="168442"/>
            <a:ext cx="11879179" cy="671079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rgbClr val="000000"/>
                </a:solidFill>
                <a:latin typeface="Helvetica" pitchFamily="2" charset="0"/>
              </a:rPr>
              <a:t>Descriptors for Machine Learning</a:t>
            </a:r>
            <a:endParaRPr lang="en-US" sz="3600" baseline="-25000" dirty="0">
              <a:solidFill>
                <a:srgbClr val="000000"/>
              </a:solidFill>
              <a:latin typeface="Arial" panose="020B0604020202020204" pitchFamily="34" charset="0"/>
              <a:ea typeface="Helvetica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869EAF-1DEB-FB4F-8275-0A7530B88453}"/>
              </a:ext>
            </a:extLst>
          </p:cNvPr>
          <p:cNvSpPr txBox="1"/>
          <p:nvPr/>
        </p:nvSpPr>
        <p:spPr>
          <a:xfrm>
            <a:off x="2743160" y="5576491"/>
            <a:ext cx="67056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Descriptor Set 1: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Elemental Properties (14 features)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Descriptor Set 2: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Unit Cell Defect Properties (5 features)</a:t>
            </a:r>
          </a:p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Descriptor Set 3: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Elemental + Unit Cell (19 features)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E34F5D65-4DA6-994B-BA4E-A4533BD579B4}"/>
              </a:ext>
            </a:extLst>
          </p:cNvPr>
          <p:cNvSpPr txBox="1">
            <a:spLocks/>
          </p:cNvSpPr>
          <p:nvPr/>
        </p:nvSpPr>
        <p:spPr>
          <a:xfrm>
            <a:off x="11792691" y="6469043"/>
            <a:ext cx="279019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80101992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34">
            <a:extLst>
              <a:ext uri="{FF2B5EF4-FFF2-40B4-BE49-F238E27FC236}">
                <a16:creationId xmlns:a16="http://schemas.microsoft.com/office/drawing/2014/main" id="{5AB7B631-A0BC-7043-846D-8B624DE33BD5}"/>
              </a:ext>
            </a:extLst>
          </p:cNvPr>
          <p:cNvSpPr txBox="1">
            <a:spLocks/>
          </p:cNvSpPr>
          <p:nvPr/>
        </p:nvSpPr>
        <p:spPr>
          <a:xfrm>
            <a:off x="318656" y="179383"/>
            <a:ext cx="11873344" cy="135550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200" b="1" i="0" kern="1200" cap="none" baseline="0">
                <a:solidFill>
                  <a:schemeClr val="tx1">
                    <a:lumMod val="50000"/>
                  </a:schemeClr>
                </a:solidFill>
                <a:latin typeface="Arial Rounded MT Bold"/>
                <a:ea typeface="+mj-ea"/>
                <a:cs typeface="Arial Rounded MT Bold"/>
              </a:defRPr>
            </a:lvl1pPr>
          </a:lstStyle>
          <a:p>
            <a:pPr algn="ctr">
              <a:defRPr sz="5400"/>
            </a:pPr>
            <a:r>
              <a:rPr lang="en-US" sz="4200" dirty="0">
                <a:solidFill>
                  <a:srgbClr val="000000"/>
                </a:solidFill>
                <a:latin typeface="Helvetica" charset="0"/>
              </a:rPr>
              <a:t>Steps Involved in Training a Material </a:t>
            </a:r>
            <a:r>
              <a:rPr lang="en-US" sz="4200" dirty="0">
                <a:solidFill>
                  <a:srgbClr val="000000"/>
                </a:solidFill>
                <a:latin typeface="Helvetica" charset="0"/>
                <a:sym typeface="Wingdings" pitchFamily="2" charset="2"/>
              </a:rPr>
              <a:t> Property Regression Model</a:t>
            </a:r>
            <a:endParaRPr lang="en-US" sz="4200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616B98-AC2D-C947-8B67-79399C7A734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7</a:t>
            </a:fld>
            <a:endParaRPr lang="en-US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BC73C416-DA02-294A-B0DF-C825316F3BEC}"/>
              </a:ext>
            </a:extLst>
          </p:cNvPr>
          <p:cNvSpPr txBox="1">
            <a:spLocks/>
          </p:cNvSpPr>
          <p:nvPr/>
        </p:nvSpPr>
        <p:spPr>
          <a:xfrm>
            <a:off x="11792691" y="6469043"/>
            <a:ext cx="279019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CCC83B-C158-9247-8310-A53C48337CFE}"/>
              </a:ext>
            </a:extLst>
          </p:cNvPr>
          <p:cNvSpPr txBox="1"/>
          <p:nvPr/>
        </p:nvSpPr>
        <p:spPr>
          <a:xfrm>
            <a:off x="806635" y="1839631"/>
            <a:ext cx="1089738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u="sng" dirty="0"/>
              <a:t>READ DATA</a:t>
            </a:r>
            <a:r>
              <a:rPr lang="en-US" sz="2000" dirty="0"/>
              <a:t>: Labels, computed properties, descriptors.</a:t>
            </a:r>
          </a:p>
          <a:p>
            <a:pPr marL="342900" indent="-342900">
              <a:buFont typeface="+mj-lt"/>
              <a:buAutoNum type="arabicPeriod"/>
            </a:pPr>
            <a:endParaRPr lang="en-US" sz="1200" dirty="0"/>
          </a:p>
          <a:p>
            <a:pPr marL="457200" indent="-457200">
              <a:buFont typeface="+mj-lt"/>
              <a:buAutoNum type="arabicPeriod"/>
            </a:pPr>
            <a:r>
              <a:rPr lang="en-US" sz="2000" u="sng" dirty="0"/>
              <a:t>SELECT ML TECHNIQUE</a:t>
            </a:r>
            <a:r>
              <a:rPr lang="en-US" sz="2000" dirty="0"/>
              <a:t>: Random Forest / Kernel Ridge / LASSO / etc.</a:t>
            </a:r>
          </a:p>
          <a:p>
            <a:pPr marL="342900" indent="-342900">
              <a:buFont typeface="+mj-lt"/>
              <a:buAutoNum type="arabicPeriod"/>
            </a:pPr>
            <a:endParaRPr lang="en-US" sz="1200" dirty="0"/>
          </a:p>
          <a:p>
            <a:pPr marL="457200" indent="-457200">
              <a:buFont typeface="+mj-lt"/>
              <a:buAutoNum type="arabicPeriod"/>
            </a:pPr>
            <a:r>
              <a:rPr lang="en-US" sz="2000" u="sng" dirty="0"/>
              <a:t>TRAIN DEFAULT MODEL</a:t>
            </a:r>
            <a:r>
              <a:rPr lang="en-US" sz="2000" dirty="0"/>
              <a:t>: With a (for </a:t>
            </a:r>
            <a:r>
              <a:rPr lang="en-US" sz="2000" dirty="0" err="1"/>
              <a:t>eg.</a:t>
            </a:r>
            <a:r>
              <a:rPr lang="en-US" sz="2000" dirty="0"/>
              <a:t>) 70-30 training-test split, train a model using chosen technique.</a:t>
            </a:r>
          </a:p>
          <a:p>
            <a:pPr marL="457200" indent="-457200">
              <a:buFont typeface="+mj-lt"/>
              <a:buAutoNum type="arabicPeriod"/>
            </a:pPr>
            <a:endParaRPr lang="en-US" sz="1200" dirty="0"/>
          </a:p>
          <a:p>
            <a:pPr marL="457200" indent="-457200">
              <a:buFont typeface="+mj-lt"/>
              <a:buAutoNum type="arabicPeriod"/>
            </a:pPr>
            <a:r>
              <a:rPr lang="en-US" sz="2000" u="sng" dirty="0"/>
              <a:t>HYPERPARAMETER OPTIMIZATION</a:t>
            </a:r>
            <a:r>
              <a:rPr lang="en-US" sz="2000" dirty="0"/>
              <a:t>: Improve model by tuning every hyperparameter to minimize test prediction error.</a:t>
            </a:r>
          </a:p>
          <a:p>
            <a:pPr marL="457200" indent="-457200">
              <a:buFont typeface="+mj-lt"/>
              <a:buAutoNum type="arabicPeriod"/>
            </a:pPr>
            <a:endParaRPr lang="en-US" sz="1200" dirty="0"/>
          </a:p>
          <a:p>
            <a:pPr marL="457200" indent="-457200">
              <a:buFont typeface="+mj-lt"/>
              <a:buAutoNum type="arabicPeriod"/>
            </a:pPr>
            <a:r>
              <a:rPr lang="en-US" sz="2000" u="sng" dirty="0"/>
              <a:t>CROSS-VALIDATION</a:t>
            </a:r>
            <a:r>
              <a:rPr lang="en-US" sz="2000" dirty="0"/>
              <a:t>: Divide training data into n folds, tune hyperparameters to minimize cross-validation test error.</a:t>
            </a:r>
          </a:p>
          <a:p>
            <a:pPr marL="457200" indent="-457200">
              <a:buFont typeface="+mj-lt"/>
              <a:buAutoNum type="arabicPeriod"/>
            </a:pPr>
            <a:endParaRPr lang="en-US" sz="1200" dirty="0"/>
          </a:p>
          <a:p>
            <a:pPr marL="457200" indent="-457200">
              <a:buFont typeface="+mj-lt"/>
              <a:buAutoNum type="arabicPeriod"/>
            </a:pPr>
            <a:r>
              <a:rPr lang="en-US" sz="2000" u="sng" dirty="0"/>
              <a:t>LEARNING CURVES</a:t>
            </a:r>
            <a:r>
              <a:rPr lang="en-US" sz="2000" dirty="0"/>
              <a:t>: Model prediction performance vs training set size.</a:t>
            </a:r>
          </a:p>
          <a:p>
            <a:pPr marL="457200" indent="-457200">
              <a:buFont typeface="+mj-lt"/>
              <a:buAutoNum type="arabicPeriod"/>
            </a:pPr>
            <a:endParaRPr lang="en-US" sz="1200" dirty="0"/>
          </a:p>
          <a:p>
            <a:pPr marL="457200" indent="-457200">
              <a:buFont typeface="+mj-lt"/>
              <a:buAutoNum type="arabicPeriod"/>
            </a:pPr>
            <a:r>
              <a:rPr lang="en-US" sz="2000" u="sng" dirty="0"/>
              <a:t>DEPLOY BEST MODEL</a:t>
            </a:r>
            <a:r>
              <a:rPr lang="en-US" sz="2000" dirty="0"/>
              <a:t>: Make new predictions and discovery.</a:t>
            </a:r>
          </a:p>
        </p:txBody>
      </p:sp>
    </p:spTree>
    <p:extLst>
      <p:ext uri="{BB962C8B-B14F-4D97-AF65-F5344CB8AC3E}">
        <p14:creationId xmlns:p14="http://schemas.microsoft.com/office/powerpoint/2010/main" val="22397788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34">
            <a:extLst>
              <a:ext uri="{FF2B5EF4-FFF2-40B4-BE49-F238E27FC236}">
                <a16:creationId xmlns:a16="http://schemas.microsoft.com/office/drawing/2014/main" id="{5AB7B631-A0BC-7043-846D-8B624DE33BD5}"/>
              </a:ext>
            </a:extLst>
          </p:cNvPr>
          <p:cNvSpPr txBox="1">
            <a:spLocks/>
          </p:cNvSpPr>
          <p:nvPr/>
        </p:nvSpPr>
        <p:spPr>
          <a:xfrm>
            <a:off x="318656" y="179383"/>
            <a:ext cx="11873344" cy="7619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200" b="1" i="0" kern="1200" cap="none" baseline="0">
                <a:solidFill>
                  <a:schemeClr val="tx1">
                    <a:lumMod val="50000"/>
                  </a:schemeClr>
                </a:solidFill>
                <a:latin typeface="Arial Rounded MT Bold"/>
                <a:ea typeface="+mj-ea"/>
                <a:cs typeface="Arial Rounded MT Bold"/>
              </a:defRPr>
            </a:lvl1pPr>
          </a:lstStyle>
          <a:p>
            <a:pPr algn="ctr">
              <a:defRPr sz="5400"/>
            </a:pPr>
            <a:r>
              <a:rPr lang="en-US" sz="42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Random Forest: Formation Enthalpy</a:t>
            </a:r>
            <a:endParaRPr lang="en-US" sz="4200" dirty="0">
              <a:solidFill>
                <a:srgbClr val="000000"/>
              </a:solidFill>
              <a:latin typeface="Helvetica" pitchFamily="2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E7C9AF2-76D7-5F4F-A923-FC9645DD1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65" y="1868665"/>
            <a:ext cx="5791200" cy="347472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107928D-DB00-E546-AEDF-FD5B5D17D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596" y="1868665"/>
            <a:ext cx="5791200" cy="347472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24989A4-E54D-114E-8C61-134833049D89}"/>
              </a:ext>
            </a:extLst>
          </p:cNvPr>
          <p:cNvSpPr txBox="1"/>
          <p:nvPr/>
        </p:nvSpPr>
        <p:spPr>
          <a:xfrm>
            <a:off x="1786275" y="1101546"/>
            <a:ext cx="8938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Models trained for </a:t>
            </a:r>
            <a:r>
              <a:rPr lang="en-US" sz="2400" dirty="0"/>
              <a:t>∆H (Cd-rich)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CdTe+CdSe+CdS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data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588774-6A88-B74E-BD0F-2512C60EED10}"/>
              </a:ext>
            </a:extLst>
          </p:cNvPr>
          <p:cNvSpPr txBox="1"/>
          <p:nvPr/>
        </p:nvSpPr>
        <p:spPr>
          <a:xfrm>
            <a:off x="318656" y="5648839"/>
            <a:ext cx="11873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Elemental properties + unit cell defect properties lead to best models.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B66286-97B0-614E-8461-C3C2D210556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70CF60-6654-1B43-A52F-07CE485BCB69}"/>
              </a:ext>
            </a:extLst>
          </p:cNvPr>
          <p:cNvSpPr txBox="1"/>
          <p:nvPr/>
        </p:nvSpPr>
        <p:spPr>
          <a:xfrm>
            <a:off x="797956" y="6276065"/>
            <a:ext cx="10914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"Machine-learned impurity level prediction for Cd chalcogenides”, </a:t>
            </a:r>
            <a:r>
              <a:rPr lang="en-US" i="1" dirty="0" err="1"/>
              <a:t>npj</a:t>
            </a:r>
            <a:r>
              <a:rPr lang="en-US" i="1" dirty="0"/>
              <a:t> </a:t>
            </a:r>
            <a:r>
              <a:rPr lang="en-US" i="1" dirty="0" err="1"/>
              <a:t>Comput</a:t>
            </a:r>
            <a:r>
              <a:rPr lang="en-US" i="1" dirty="0"/>
              <a:t>. Mater.</a:t>
            </a:r>
            <a:r>
              <a:rPr lang="en-US" dirty="0"/>
              <a:t> (2020).</a:t>
            </a:r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9BD90476-CC43-334A-B5B9-695C66F8BE28}"/>
              </a:ext>
            </a:extLst>
          </p:cNvPr>
          <p:cNvSpPr txBox="1">
            <a:spLocks/>
          </p:cNvSpPr>
          <p:nvPr/>
        </p:nvSpPr>
        <p:spPr>
          <a:xfrm>
            <a:off x="11792691" y="6469043"/>
            <a:ext cx="279019" cy="270978"/>
          </a:xfrm>
          <a:prstGeom prst="rect">
            <a:avLst/>
          </a:prstGeom>
          <a:solidFill>
            <a:schemeClr val="bg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3021464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</p:bldLst>
  </p:timing>
</p:sld>
</file>

<file path=ppt/theme/theme1.xml><?xml version="1.0" encoding="utf-8"?>
<a:theme xmlns:a="http://schemas.openxmlformats.org/drawingml/2006/main" name="presentation_4x3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presentation_4x3.potx</Template>
  <TotalTime>24814</TotalTime>
  <Words>1790</Words>
  <Application>Microsoft Macintosh PowerPoint</Application>
  <PresentationFormat>Widescreen</PresentationFormat>
  <Paragraphs>696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Rounded MT Bold</vt:lpstr>
      <vt:lpstr>Calibri</vt:lpstr>
      <vt:lpstr>Helvetica</vt:lpstr>
      <vt:lpstr>Wingdings</vt:lpstr>
      <vt:lpstr>presentation_4x3</vt:lpstr>
      <vt:lpstr>Machine Learning Framework for Impurity Level Prediction in Semiconductors</vt:lpstr>
      <vt:lpstr>Impurity Levels in Semiconductors</vt:lpstr>
      <vt:lpstr>Predicting Impurity Behavior in Semiconductors</vt:lpstr>
      <vt:lpstr>DFT Dataset for Machine Learning</vt:lpstr>
      <vt:lpstr>PowerPoint Presentation</vt:lpstr>
      <vt:lpstr>PowerPoint Presentation</vt:lpstr>
      <vt:lpstr>Descriptors for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Acknowledgements</vt:lpstr>
      <vt:lpstr>THANK YOU</vt:lpstr>
    </vt:vector>
  </TitlesOfParts>
  <Company>Argonne National Laboratory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Abby Miesen</dc:creator>
  <cp:lastModifiedBy>Microsoft Office User</cp:lastModifiedBy>
  <cp:revision>2498</cp:revision>
  <cp:lastPrinted>2019-02-27T22:55:44Z</cp:lastPrinted>
  <dcterms:created xsi:type="dcterms:W3CDTF">2015-11-17T23:08:18Z</dcterms:created>
  <dcterms:modified xsi:type="dcterms:W3CDTF">2020-08-06T01:01:55Z</dcterms:modified>
</cp:coreProperties>
</file>